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720" r:id="rId1"/>
  </p:sldMasterIdLst>
  <p:notesMasterIdLst>
    <p:notesMasterId r:id="rId2"/>
  </p:notesMasterIdLst>
  <p:sldIdLst>
    <p:sldId id="407"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Lst>
  <p:sldSz cy="10287000" cx="18288000"/>
  <p:notesSz cx="6858000" cy="9144000"/>
  <p:embeddedFontLst>
    <p:embeddedFont>
      <p:font typeface="Arimo" panose="020B0604020202020204" charset="1"/>
      <p:regular r:id="rId27"/>
    </p:embeddedFont>
    <p:embeddedFont>
      <p:font typeface="Arimo Bold" panose="020B0704020202020204" charset="1"/>
      <p:regular r:id="rId28"/>
    </p:embeddedFont>
    <p:embeddedFont>
      <p:font typeface="Arimo Italics" panose="020B0604020202090204" charset="1"/>
      <p:regular r:id="rId29"/>
    </p:embeddedFont>
    <p:embeddedFont>
      <p:font typeface="Arimo Bold Italics" panose="020B0704020202090204" charset="1"/>
      <p:regular r:id="rId30"/>
    </p:embeddedFont>
    <p:embeddedFont>
      <p:font typeface="Open Sans Extra Bold" panose="020B0906030804020204" charset="1"/>
      <p:regular r:id="rId31"/>
    </p:embeddedFont>
    <p:embeddedFont>
      <p:font typeface="Open Sans Extra Bold Italics" panose="020B0906030804020204" charset="1"/>
      <p:regular r:id="rId32"/>
    </p:embeddedFont>
    <p:embeddedFont>
      <p:font typeface="Canva Sans" panose="020B0503030501040103" charset="1"/>
      <p:regular r:id="rId33"/>
    </p:embeddedFont>
    <p:embeddedFont>
      <p:font typeface="Canva Sans Bold" panose="020B0803030501040103" charset="1"/>
      <p:regular r:id="rId34"/>
    </p:embeddedFont>
    <p:embeddedFont>
      <p:font typeface="Canva Sans Italics" panose="020B0503030501040103" charset="1"/>
      <p:regular r:id="rId35"/>
    </p:embeddedFont>
    <p:embeddedFont>
      <p:font typeface="Canva Sans Bold Italics" panose="020B0803030501040103" charset="1"/>
      <p:regular r:id="rId36"/>
    </p:embeddedFont>
    <p:embeddedFont>
      <p:font typeface="Canva Sans Medium" panose="020B0603030501040103" charset="1"/>
      <p:regular r:id="rId37"/>
    </p:embeddedFont>
    <p:embeddedFont>
      <p:font typeface="Canva Sans Medium Italics" panose="020B0603030501040103" charset="1"/>
      <p:regular r:id="rId38"/>
    </p:embeddedFont>
    <p:embeddedFont>
      <p:font typeface="Quicksand" panose="00000500000000000000" charset="1"/>
      <p:regular r:id="rId39"/>
    </p:embeddedFont>
    <p:embeddedFont>
      <p:font typeface="Quicksand Bold" panose="00000800000000000000" charset="1"/>
      <p:regular r:id="rId40"/>
    </p:embeddedFont>
    <p:embeddedFont>
      <p:font typeface="Quicksand Light" panose="00000400000000000000" charset="1"/>
      <p:regular r:id="rId41"/>
    </p:embeddedFont>
    <p:embeddedFont>
      <p:font typeface="Quicksand Medium" panose="00000600000000000000" charset="1"/>
      <p:regular r:id="rId42"/>
    </p:embeddedFont>
    <p:embeddedFont>
      <p:font typeface="Now" panose="00000500000000000000" charset="1"/>
      <p:regular r:id="rId43"/>
    </p:embeddedFont>
    <p:embeddedFont>
      <p:font typeface="Now Bold" panose="00000800000000000000" charset="1"/>
      <p:regular r:id="rId44"/>
    </p:embeddedFont>
    <p:embeddedFont>
      <p:font typeface="Now Thin" panose="00000300000000000000" charset="1"/>
      <p:regular r:id="rId45"/>
    </p:embeddedFont>
    <p:embeddedFont>
      <p:font typeface="Now Light" panose="00000400000000000000" charset="1"/>
      <p:regular r:id="rId46"/>
    </p:embeddedFont>
    <p:embeddedFont>
      <p:font typeface="Now Medium" panose="00000600000000000000" charset="1"/>
      <p:regular r:id="rId47"/>
    </p:embeddedFont>
    <p:embeddedFont>
      <p:font typeface="Now Heavy" panose="00000A00000000000000" charset="1"/>
      <p:regular r:id="rId48"/>
    </p:embeddedFont>
    <p:embeddedFont>
      <p:font typeface="Paytone One" panose="00000500000000000000" charset="1"/>
      <p:regular r:id="rId49"/>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font" Target="fonts/font13.fntdata"/><Relationship Id="rId40" Type="http://schemas.openxmlformats.org/officeDocument/2006/relationships/font" Target="fonts/font14.fntdata"/><Relationship Id="rId41" Type="http://schemas.openxmlformats.org/officeDocument/2006/relationships/font" Target="fonts/font15.fntdata"/><Relationship Id="rId42" Type="http://schemas.openxmlformats.org/officeDocument/2006/relationships/font" Target="fonts/font16.fntdata"/><Relationship Id="rId43" Type="http://schemas.openxmlformats.org/officeDocument/2006/relationships/font" Target="fonts/font17.fntdata"/><Relationship Id="rId44" Type="http://schemas.openxmlformats.org/officeDocument/2006/relationships/font" Target="fonts/font18.fntdata"/><Relationship Id="rId45" Type="http://schemas.openxmlformats.org/officeDocument/2006/relationships/font" Target="fonts/font19.fntdata"/><Relationship Id="rId46" Type="http://schemas.openxmlformats.org/officeDocument/2006/relationships/font" Target="fonts/font20.fntdata"/><Relationship Id="rId47" Type="http://schemas.openxmlformats.org/officeDocument/2006/relationships/font" Target="fonts/font21.fntdata"/><Relationship Id="rId48" Type="http://schemas.openxmlformats.org/officeDocument/2006/relationships/font" Target="fonts/font22.fntdata"/><Relationship Id="rId49" Type="http://schemas.openxmlformats.org/officeDocument/2006/relationships/font" Target="fonts/font23.fntdata"/><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81" name=""/>
        <p:cNvGrpSpPr/>
        <p:nvPr/>
      </p:nvGrpSpPr>
      <p:grpSpPr>
        <a:xfrm>
          <a:off x="0" y="0"/>
          <a:ext cx="0" cy="0"/>
          <a:chOff x="0" y="0"/>
          <a:chExt cx="0" cy="0"/>
        </a:xfrm>
      </p:grpSpPr>
      <p:sp>
        <p:nvSpPr>
          <p:cNvPr id="1048821"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22"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23"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24"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25"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26"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1" name=""/>
        <p:cNvGrpSpPr/>
        <p:nvPr/>
      </p:nvGrpSpPr>
      <p:grpSpPr>
        <a:xfrm>
          <a:off x="0" y="0"/>
          <a:ext cx="0" cy="0"/>
          <a:chOff x="0" y="0"/>
          <a:chExt cx="0" cy="0"/>
        </a:xfrm>
      </p:grpSpPr>
      <p:sp>
        <p:nvSpPr>
          <p:cNvPr id="1048766"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767"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768" name="Date Placeholder 3"/>
          <p:cNvSpPr>
            <a:spLocks noGrp="1"/>
          </p:cNvSpPr>
          <p:nvPr>
            <p:ph type="dt" sz="half" idx="10"/>
          </p:nvPr>
        </p:nvSpPr>
        <p:spPr/>
        <p:txBody>
          <a:bodyPr/>
          <a:p>
            <a:fld id="{1D8BD707-D9CF-40AE-B4C6-C98DA3205C09}" type="datetimeFigureOut">
              <a:rPr lang="en-US" smtClean="0"/>
            </a:fld>
            <a:endParaRPr lang="en-US"/>
          </a:p>
        </p:txBody>
      </p:sp>
      <p:sp>
        <p:nvSpPr>
          <p:cNvPr id="1048769" name="Footer Placeholder 4"/>
          <p:cNvSpPr>
            <a:spLocks noGrp="1"/>
          </p:cNvSpPr>
          <p:nvPr>
            <p:ph type="ftr" sz="quarter" idx="11"/>
          </p:nvPr>
        </p:nvSpPr>
        <p:spPr/>
        <p:txBody>
          <a:bodyPr/>
          <a:p>
            <a:endParaRPr lang="en-US"/>
          </a:p>
        </p:txBody>
      </p:sp>
      <p:sp>
        <p:nvSpPr>
          <p:cNvPr id="1048770"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6" name=""/>
        <p:cNvGrpSpPr/>
        <p:nvPr/>
      </p:nvGrpSpPr>
      <p:grpSpPr>
        <a:xfrm>
          <a:off x="0" y="0"/>
          <a:ext cx="0" cy="0"/>
          <a:chOff x="0" y="0"/>
          <a:chExt cx="0" cy="0"/>
        </a:xfrm>
      </p:grpSpPr>
      <p:sp>
        <p:nvSpPr>
          <p:cNvPr id="1048791" name="Title 1"/>
          <p:cNvSpPr>
            <a:spLocks noGrp="1"/>
          </p:cNvSpPr>
          <p:nvPr>
            <p:ph type="title"/>
          </p:nvPr>
        </p:nvSpPr>
        <p:spPr/>
        <p:txBody>
          <a:bodyPr/>
          <a:p>
            <a:r>
              <a:rPr lang="en-US" smtClean="0"/>
              <a:t>Click to edit Master title style</a:t>
            </a:r>
            <a:endParaRPr lang="en-US"/>
          </a:p>
        </p:txBody>
      </p:sp>
      <p:sp>
        <p:nvSpPr>
          <p:cNvPr id="1048792"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93" name="Date Placeholder 3"/>
          <p:cNvSpPr>
            <a:spLocks noGrp="1"/>
          </p:cNvSpPr>
          <p:nvPr>
            <p:ph type="dt" sz="half" idx="10"/>
          </p:nvPr>
        </p:nvSpPr>
        <p:spPr/>
        <p:txBody>
          <a:bodyPr/>
          <a:p>
            <a:fld id="{1D8BD707-D9CF-40AE-B4C6-C98DA3205C09}" type="datetimeFigureOut">
              <a:rPr lang="en-US" smtClean="0"/>
            </a:fld>
            <a:endParaRPr lang="en-US"/>
          </a:p>
        </p:txBody>
      </p:sp>
      <p:sp>
        <p:nvSpPr>
          <p:cNvPr id="1048794" name="Footer Placeholder 4"/>
          <p:cNvSpPr>
            <a:spLocks noGrp="1"/>
          </p:cNvSpPr>
          <p:nvPr>
            <p:ph type="ftr" sz="quarter" idx="11"/>
          </p:nvPr>
        </p:nvSpPr>
        <p:spPr/>
        <p:txBody>
          <a:bodyPr/>
          <a:p>
            <a:endParaRPr lang="en-US"/>
          </a:p>
        </p:txBody>
      </p:sp>
      <p:sp>
        <p:nvSpPr>
          <p:cNvPr id="1048795"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3" name=""/>
        <p:cNvGrpSpPr/>
        <p:nvPr/>
      </p:nvGrpSpPr>
      <p:grpSpPr>
        <a:xfrm>
          <a:off x="0" y="0"/>
          <a:ext cx="0" cy="0"/>
          <a:chOff x="0" y="0"/>
          <a:chExt cx="0" cy="0"/>
        </a:xfrm>
      </p:grpSpPr>
      <p:sp>
        <p:nvSpPr>
          <p:cNvPr id="1048775"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776"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77" name="Date Placeholder 3"/>
          <p:cNvSpPr>
            <a:spLocks noGrp="1"/>
          </p:cNvSpPr>
          <p:nvPr>
            <p:ph type="dt" sz="half" idx="10"/>
          </p:nvPr>
        </p:nvSpPr>
        <p:spPr/>
        <p:txBody>
          <a:bodyPr/>
          <a:p>
            <a:fld id="{1D8BD707-D9CF-40AE-B4C6-C98DA3205C09}" type="datetimeFigureOut">
              <a:rPr lang="en-US" smtClean="0"/>
            </a:fld>
            <a:endParaRPr lang="en-US"/>
          </a:p>
        </p:txBody>
      </p:sp>
      <p:sp>
        <p:nvSpPr>
          <p:cNvPr id="1048778" name="Footer Placeholder 4"/>
          <p:cNvSpPr>
            <a:spLocks noGrp="1"/>
          </p:cNvSpPr>
          <p:nvPr>
            <p:ph type="ftr" sz="quarter" idx="11"/>
          </p:nvPr>
        </p:nvSpPr>
        <p:spPr/>
        <p:txBody>
          <a:bodyPr/>
          <a:p>
            <a:endParaRPr lang="en-US"/>
          </a:p>
        </p:txBody>
      </p:sp>
      <p:sp>
        <p:nvSpPr>
          <p:cNvPr id="1048779"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4" name=""/>
        <p:cNvGrpSpPr/>
        <p:nvPr/>
      </p:nvGrpSpPr>
      <p:grpSpPr>
        <a:xfrm>
          <a:off x="0" y="0"/>
          <a:ext cx="0" cy="0"/>
          <a:chOff x="0" y="0"/>
          <a:chExt cx="0" cy="0"/>
        </a:xfrm>
      </p:grpSpPr>
      <p:sp>
        <p:nvSpPr>
          <p:cNvPr id="1048780" name="Title 1"/>
          <p:cNvSpPr>
            <a:spLocks noGrp="1"/>
          </p:cNvSpPr>
          <p:nvPr>
            <p:ph type="title"/>
          </p:nvPr>
        </p:nvSpPr>
        <p:spPr/>
        <p:txBody>
          <a:bodyPr/>
          <a:p>
            <a:r>
              <a:rPr lang="en-US" smtClean="0"/>
              <a:t>Click to edit Master title style</a:t>
            </a:r>
            <a:endParaRPr lang="en-US"/>
          </a:p>
        </p:txBody>
      </p:sp>
      <p:sp>
        <p:nvSpPr>
          <p:cNvPr id="1048781"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82" name="Date Placeholder 3"/>
          <p:cNvSpPr>
            <a:spLocks noGrp="1"/>
          </p:cNvSpPr>
          <p:nvPr>
            <p:ph type="dt" sz="half" idx="10"/>
          </p:nvPr>
        </p:nvSpPr>
        <p:spPr/>
        <p:txBody>
          <a:bodyPr/>
          <a:p>
            <a:fld id="{1D8BD707-D9CF-40AE-B4C6-C98DA3205C09}" type="datetimeFigureOut">
              <a:rPr lang="en-US" smtClean="0"/>
            </a:fld>
            <a:endParaRPr lang="en-US"/>
          </a:p>
        </p:txBody>
      </p:sp>
      <p:sp>
        <p:nvSpPr>
          <p:cNvPr id="1048783" name="Footer Placeholder 4"/>
          <p:cNvSpPr>
            <a:spLocks noGrp="1"/>
          </p:cNvSpPr>
          <p:nvPr>
            <p:ph type="ftr" sz="quarter" idx="11"/>
          </p:nvPr>
        </p:nvSpPr>
        <p:spPr/>
        <p:txBody>
          <a:bodyPr/>
          <a:p>
            <a:endParaRPr lang="en-US"/>
          </a:p>
        </p:txBody>
      </p:sp>
      <p:sp>
        <p:nvSpPr>
          <p:cNvPr id="1048784"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7" name=""/>
        <p:cNvGrpSpPr/>
        <p:nvPr/>
      </p:nvGrpSpPr>
      <p:grpSpPr>
        <a:xfrm>
          <a:off x="0" y="0"/>
          <a:ext cx="0" cy="0"/>
          <a:chOff x="0" y="0"/>
          <a:chExt cx="0" cy="0"/>
        </a:xfrm>
      </p:grpSpPr>
      <p:sp>
        <p:nvSpPr>
          <p:cNvPr id="1048796"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797"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98" name="Date Placeholder 3"/>
          <p:cNvSpPr>
            <a:spLocks noGrp="1"/>
          </p:cNvSpPr>
          <p:nvPr>
            <p:ph type="dt" sz="half" idx="10"/>
          </p:nvPr>
        </p:nvSpPr>
        <p:spPr/>
        <p:txBody>
          <a:bodyPr/>
          <a:p>
            <a:fld id="{1D8BD707-D9CF-40AE-B4C6-C98DA3205C09}" type="datetimeFigureOut">
              <a:rPr lang="en-US" smtClean="0"/>
            </a:fld>
            <a:endParaRPr lang="en-US"/>
          </a:p>
        </p:txBody>
      </p:sp>
      <p:sp>
        <p:nvSpPr>
          <p:cNvPr id="1048799" name="Footer Placeholder 4"/>
          <p:cNvSpPr>
            <a:spLocks noGrp="1"/>
          </p:cNvSpPr>
          <p:nvPr>
            <p:ph type="ftr" sz="quarter" idx="11"/>
          </p:nvPr>
        </p:nvSpPr>
        <p:spPr/>
        <p:txBody>
          <a:bodyPr/>
          <a:p>
            <a:endParaRPr lang="en-US"/>
          </a:p>
        </p:txBody>
      </p:sp>
      <p:sp>
        <p:nvSpPr>
          <p:cNvPr id="1048800"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8" name=""/>
        <p:cNvGrpSpPr/>
        <p:nvPr/>
      </p:nvGrpSpPr>
      <p:grpSpPr>
        <a:xfrm>
          <a:off x="0" y="0"/>
          <a:ext cx="0" cy="0"/>
          <a:chOff x="0" y="0"/>
          <a:chExt cx="0" cy="0"/>
        </a:xfrm>
      </p:grpSpPr>
      <p:sp>
        <p:nvSpPr>
          <p:cNvPr id="1048801" name="Title 1"/>
          <p:cNvSpPr>
            <a:spLocks noGrp="1"/>
          </p:cNvSpPr>
          <p:nvPr>
            <p:ph type="title"/>
          </p:nvPr>
        </p:nvSpPr>
        <p:spPr/>
        <p:txBody>
          <a:bodyPr/>
          <a:p>
            <a:r>
              <a:rPr lang="en-US" smtClean="0"/>
              <a:t>Click to edit Master title style</a:t>
            </a:r>
            <a:endParaRPr lang="en-US"/>
          </a:p>
        </p:txBody>
      </p:sp>
      <p:sp>
        <p:nvSpPr>
          <p:cNvPr id="104880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0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04" name="Date Placeholder 4"/>
          <p:cNvSpPr>
            <a:spLocks noGrp="1"/>
          </p:cNvSpPr>
          <p:nvPr>
            <p:ph type="dt" sz="half" idx="10"/>
          </p:nvPr>
        </p:nvSpPr>
        <p:spPr/>
        <p:txBody>
          <a:bodyPr/>
          <a:p>
            <a:fld id="{1D8BD707-D9CF-40AE-B4C6-C98DA3205C09}" type="datetimeFigureOut">
              <a:rPr lang="en-US" smtClean="0"/>
            </a:fld>
            <a:endParaRPr lang="en-US"/>
          </a:p>
        </p:txBody>
      </p:sp>
      <p:sp>
        <p:nvSpPr>
          <p:cNvPr id="1048805" name="Footer Placeholder 5"/>
          <p:cNvSpPr>
            <a:spLocks noGrp="1"/>
          </p:cNvSpPr>
          <p:nvPr>
            <p:ph type="ftr" sz="quarter" idx="11"/>
          </p:nvPr>
        </p:nvSpPr>
        <p:spPr/>
        <p:txBody>
          <a:bodyPr/>
          <a:p>
            <a:endParaRPr lang="en-US"/>
          </a:p>
        </p:txBody>
      </p:sp>
      <p:sp>
        <p:nvSpPr>
          <p:cNvPr id="1048806"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9" name=""/>
        <p:cNvGrpSpPr/>
        <p:nvPr/>
      </p:nvGrpSpPr>
      <p:grpSpPr>
        <a:xfrm>
          <a:off x="0" y="0"/>
          <a:ext cx="0" cy="0"/>
          <a:chOff x="0" y="0"/>
          <a:chExt cx="0" cy="0"/>
        </a:xfrm>
      </p:grpSpPr>
      <p:sp>
        <p:nvSpPr>
          <p:cNvPr id="1048807" name="Title 1"/>
          <p:cNvSpPr>
            <a:spLocks noGrp="1"/>
          </p:cNvSpPr>
          <p:nvPr>
            <p:ph type="title"/>
          </p:nvPr>
        </p:nvSpPr>
        <p:spPr/>
        <p:txBody>
          <a:bodyPr/>
          <a:p>
            <a:r>
              <a:rPr lang="en-US" smtClean="0"/>
              <a:t>Click to edit Master title style</a:t>
            </a:r>
            <a:endParaRPr lang="en-US"/>
          </a:p>
        </p:txBody>
      </p:sp>
      <p:sp>
        <p:nvSpPr>
          <p:cNvPr id="1048808"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0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0"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1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2" name="Date Placeholder 6"/>
          <p:cNvSpPr>
            <a:spLocks noGrp="1"/>
          </p:cNvSpPr>
          <p:nvPr>
            <p:ph type="dt" sz="half" idx="10"/>
          </p:nvPr>
        </p:nvSpPr>
        <p:spPr/>
        <p:txBody>
          <a:bodyPr/>
          <a:p>
            <a:fld id="{1D8BD707-D9CF-40AE-B4C6-C98DA3205C09}" type="datetimeFigureOut">
              <a:rPr lang="en-US" smtClean="0"/>
            </a:fld>
            <a:endParaRPr lang="en-US"/>
          </a:p>
        </p:txBody>
      </p:sp>
      <p:sp>
        <p:nvSpPr>
          <p:cNvPr id="1048813" name="Footer Placeholder 7"/>
          <p:cNvSpPr>
            <a:spLocks noGrp="1"/>
          </p:cNvSpPr>
          <p:nvPr>
            <p:ph type="ftr" sz="quarter" idx="11"/>
          </p:nvPr>
        </p:nvSpPr>
        <p:spPr/>
        <p:txBody>
          <a:bodyPr/>
          <a:p>
            <a:endParaRPr lang="en-US"/>
          </a:p>
        </p:txBody>
      </p:sp>
      <p:sp>
        <p:nvSpPr>
          <p:cNvPr id="1048814"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2" name=""/>
        <p:cNvGrpSpPr/>
        <p:nvPr/>
      </p:nvGrpSpPr>
      <p:grpSpPr>
        <a:xfrm>
          <a:off x="0" y="0"/>
          <a:ext cx="0" cy="0"/>
          <a:chOff x="0" y="0"/>
          <a:chExt cx="0" cy="0"/>
        </a:xfrm>
      </p:grpSpPr>
      <p:sp>
        <p:nvSpPr>
          <p:cNvPr id="1048771" name="Title 1"/>
          <p:cNvSpPr>
            <a:spLocks noGrp="1"/>
          </p:cNvSpPr>
          <p:nvPr>
            <p:ph type="title"/>
          </p:nvPr>
        </p:nvSpPr>
        <p:spPr/>
        <p:txBody>
          <a:bodyPr/>
          <a:p>
            <a:r>
              <a:rPr lang="en-US" smtClean="0"/>
              <a:t>Click to edit Master title style</a:t>
            </a:r>
            <a:endParaRPr lang="en-US"/>
          </a:p>
        </p:txBody>
      </p:sp>
      <p:sp>
        <p:nvSpPr>
          <p:cNvPr id="1048772" name="Date Placeholder 2"/>
          <p:cNvSpPr>
            <a:spLocks noGrp="1"/>
          </p:cNvSpPr>
          <p:nvPr>
            <p:ph type="dt" sz="half" idx="10"/>
          </p:nvPr>
        </p:nvSpPr>
        <p:spPr/>
        <p:txBody>
          <a:bodyPr/>
          <a:p>
            <a:fld id="{1D8BD707-D9CF-40AE-B4C6-C98DA3205C09}" type="datetimeFigureOut">
              <a:rPr lang="en-US" smtClean="0"/>
            </a:fld>
            <a:endParaRPr lang="en-US"/>
          </a:p>
        </p:txBody>
      </p:sp>
      <p:sp>
        <p:nvSpPr>
          <p:cNvPr id="1048773" name="Footer Placeholder 3"/>
          <p:cNvSpPr>
            <a:spLocks noGrp="1"/>
          </p:cNvSpPr>
          <p:nvPr>
            <p:ph type="ftr" sz="quarter" idx="11"/>
          </p:nvPr>
        </p:nvSpPr>
        <p:spPr/>
        <p:txBody>
          <a:bodyPr/>
          <a:p>
            <a:endParaRPr lang="en-US"/>
          </a:p>
        </p:txBody>
      </p:sp>
      <p:sp>
        <p:nvSpPr>
          <p:cNvPr id="1048774"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8"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0" name=""/>
        <p:cNvGrpSpPr/>
        <p:nvPr/>
      </p:nvGrpSpPr>
      <p:grpSpPr>
        <a:xfrm>
          <a:off x="0" y="0"/>
          <a:ext cx="0" cy="0"/>
          <a:chOff x="0" y="0"/>
          <a:chExt cx="0" cy="0"/>
        </a:xfrm>
      </p:grpSpPr>
      <p:sp>
        <p:nvSpPr>
          <p:cNvPr id="1048815"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81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7"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818" name="Date Placeholder 4"/>
          <p:cNvSpPr>
            <a:spLocks noGrp="1"/>
          </p:cNvSpPr>
          <p:nvPr>
            <p:ph type="dt" sz="half" idx="10"/>
          </p:nvPr>
        </p:nvSpPr>
        <p:spPr/>
        <p:txBody>
          <a:bodyPr/>
          <a:p>
            <a:fld id="{1D8BD707-D9CF-40AE-B4C6-C98DA3205C09}" type="datetimeFigureOut">
              <a:rPr lang="en-US" smtClean="0"/>
            </a:fld>
            <a:endParaRPr lang="en-US"/>
          </a:p>
        </p:txBody>
      </p:sp>
      <p:sp>
        <p:nvSpPr>
          <p:cNvPr id="1048819" name="Footer Placeholder 5"/>
          <p:cNvSpPr>
            <a:spLocks noGrp="1"/>
          </p:cNvSpPr>
          <p:nvPr>
            <p:ph type="ftr" sz="quarter" idx="11"/>
          </p:nvPr>
        </p:nvSpPr>
        <p:spPr/>
        <p:txBody>
          <a:bodyPr/>
          <a:p>
            <a:endParaRPr lang="en-US"/>
          </a:p>
        </p:txBody>
      </p:sp>
      <p:sp>
        <p:nvSpPr>
          <p:cNvPr id="1048820"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5" name=""/>
        <p:cNvGrpSpPr/>
        <p:nvPr/>
      </p:nvGrpSpPr>
      <p:grpSpPr>
        <a:xfrm>
          <a:off x="0" y="0"/>
          <a:ext cx="0" cy="0"/>
          <a:chOff x="0" y="0"/>
          <a:chExt cx="0" cy="0"/>
        </a:xfrm>
      </p:grpSpPr>
      <p:sp>
        <p:nvSpPr>
          <p:cNvPr id="1048785"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786"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87"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88" name="Date Placeholder 4"/>
          <p:cNvSpPr>
            <a:spLocks noGrp="1"/>
          </p:cNvSpPr>
          <p:nvPr>
            <p:ph type="dt" sz="half" idx="10"/>
          </p:nvPr>
        </p:nvSpPr>
        <p:spPr/>
        <p:txBody>
          <a:bodyPr/>
          <a:p>
            <a:fld id="{1D8BD707-D9CF-40AE-B4C6-C98DA3205C09}" type="datetimeFigureOut">
              <a:rPr lang="en-US" smtClean="0"/>
            </a:fld>
            <a:endParaRPr lang="en-US"/>
          </a:p>
        </p:txBody>
      </p:sp>
      <p:sp>
        <p:nvSpPr>
          <p:cNvPr id="1048789" name="Footer Placeholder 5"/>
          <p:cNvSpPr>
            <a:spLocks noGrp="1"/>
          </p:cNvSpPr>
          <p:nvPr>
            <p:ph type="ftr" sz="quarter" idx="11"/>
          </p:nvPr>
        </p:nvSpPr>
        <p:spPr/>
        <p:txBody>
          <a:bodyPr/>
          <a:p>
            <a:endParaRPr lang="en-US"/>
          </a:p>
        </p:txBody>
      </p:sp>
      <p:sp>
        <p:nvSpPr>
          <p:cNvPr id="1048790"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6"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32.png"/><Relationship Id="rId3" Type="http://schemas.openxmlformats.org/officeDocument/2006/relationships/image" Target="../media/image18.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3.png"/><Relationship Id="rId3" Type="http://schemas.openxmlformats.org/officeDocument/2006/relationships/image" Target="../media/image8.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8.png"/><Relationship Id="rId3" Type="http://schemas.openxmlformats.org/officeDocument/2006/relationships/image" Target="../media/image34.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8.png"/><Relationship Id="rId3" Type="http://schemas.openxmlformats.org/officeDocument/2006/relationships/image" Target="../media/image35.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8.png"/><Relationship Id="rId3" Type="http://schemas.openxmlformats.org/officeDocument/2006/relationships/image" Target="../media/image36.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37.png"/><Relationship Id="rId3" Type="http://schemas.openxmlformats.org/officeDocument/2006/relationships/image" Target="../media/image9.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38.png"/><Relationship Id="rId3" Type="http://schemas.openxmlformats.org/officeDocument/2006/relationships/image" Target="../media/image18.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39.png"/><Relationship Id="rId3" Type="http://schemas.openxmlformats.org/officeDocument/2006/relationships/image" Target="../media/image18.png"/><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8.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42.png"/><Relationship Id="rId4" Type="http://schemas.openxmlformats.org/officeDocument/2006/relationships/image" Target="../media/image18.png"/><Relationship Id="rId5" Type="http://schemas.openxmlformats.org/officeDocument/2006/relationships/image" Target="../media/image43.png"/><Relationship Id="rId6"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44.png"/><Relationship Id="rId5" Type="http://schemas.openxmlformats.org/officeDocument/2006/relationships/image" Target="../media/image13.png"/><Relationship Id="rId6"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45.png"/><Relationship Id="rId5"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8.pn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46.jpeg"/><Relationship Id="rId6"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1.png"/><Relationship Id="rId6" Type="http://schemas.openxmlformats.org/officeDocument/2006/relationships/image" Target="../media/image51.png"/><Relationship Id="rId7" Type="http://schemas.openxmlformats.org/officeDocument/2006/relationships/image" Target="../media/image8.png"/><Relationship Id="rId8"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3.png"/><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s://github.com/Dev-Sooraj-Git/ESP-HDSC-CAPSTONE-PROJECT.git" TargetMode="External"/><Relationship Id="rId7" Type="http://schemas.openxmlformats.org/officeDocument/2006/relationships/hyperlink" Target="https://github.com/OBIGOD3931/Team-GCP-Hamoye-HDSC-Spring-23&apos;" TargetMode="External"/><Relationship Id="rId8"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8.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7.png"/><Relationship Id="rId3"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3" name=""/>
        <p:cNvGrpSpPr/>
        <p:nvPr/>
      </p:nvGrpSpPr>
      <p:grpSpPr>
        <a:xfrm>
          <a:off x="0" y="0"/>
          <a:ext cx="0" cy="0"/>
          <a:chOff x="0" y="0"/>
          <a:chExt cx="0" cy="0"/>
        </a:xfrm>
      </p:grpSpPr>
      <p:sp>
        <p:nvSpPr>
          <p:cNvPr id="1048611" name="Freeform 2"/>
          <p:cNvSpPr/>
          <p:nvPr/>
        </p:nvSpPr>
        <p:spPr>
          <a:xfrm rot="0" flipH="0" flipV="0">
            <a:off x="14580789" y="0"/>
            <a:ext cx="4701724" cy="2222633"/>
          </a:xfrm>
          <a:custGeom>
            <a:avLst/>
            <a:ahLst/>
            <a:rect l="l" t="t" r="r" b="b"/>
            <a:pathLst>
              <a:path w="4701724" h="2222633">
                <a:moveTo>
                  <a:pt x="0" y="0"/>
                </a:moveTo>
                <a:lnTo>
                  <a:pt x="4701724" y="0"/>
                </a:lnTo>
                <a:lnTo>
                  <a:pt x="4701724" y="2222633"/>
                </a:lnTo>
                <a:lnTo>
                  <a:pt x="0" y="2222633"/>
                </a:lnTo>
                <a:lnTo>
                  <a:pt x="0" y="0"/>
                </a:lnTo>
                <a:close/>
              </a:path>
            </a:pathLst>
          </a:custGeom>
          <a:blipFill>
            <a:blip xmlns:r="http://schemas.openxmlformats.org/officeDocument/2006/relationships" r:embed="rId1"/>
            <a:stretch>
              <a:fillRect l="0" t="0" r="0" b="0"/>
            </a:stretch>
          </a:blipFill>
        </p:spPr>
      </p:sp>
      <p:sp>
        <p:nvSpPr>
          <p:cNvPr id="1048612" name="Freeform 3"/>
          <p:cNvSpPr/>
          <p:nvPr/>
        </p:nvSpPr>
        <p:spPr>
          <a:xfrm rot="0" flipH="0" flipV="0">
            <a:off x="2938985" y="9056782"/>
            <a:ext cx="8431059" cy="950410"/>
          </a:xfrm>
          <a:custGeom>
            <a:avLst/>
            <a:ahLst/>
            <a:rect l="l" t="t" r="r" b="b"/>
            <a:pathLst>
              <a:path w="8431059" h="950410">
                <a:moveTo>
                  <a:pt x="0" y="0"/>
                </a:moveTo>
                <a:lnTo>
                  <a:pt x="8431059" y="0"/>
                </a:lnTo>
                <a:lnTo>
                  <a:pt x="8431059" y="950410"/>
                </a:lnTo>
                <a:lnTo>
                  <a:pt x="0" y="950410"/>
                </a:lnTo>
                <a:lnTo>
                  <a:pt x="0" y="0"/>
                </a:lnTo>
                <a:close/>
              </a:path>
            </a:pathLst>
          </a:custGeom>
          <a:blipFill>
            <a:blip xmlns:r="http://schemas.openxmlformats.org/officeDocument/2006/relationships" r:embed="rId2"/>
            <a:stretch>
              <a:fillRect l="0" t="0" r="0" b="0"/>
            </a:stretch>
          </a:blipFill>
        </p:spPr>
      </p:sp>
      <p:sp>
        <p:nvSpPr>
          <p:cNvPr id="1048613" name="Freeform 4"/>
          <p:cNvSpPr/>
          <p:nvPr/>
        </p:nvSpPr>
        <p:spPr>
          <a:xfrm rot="4423086" flipH="0" flipV="0">
            <a:off x="166746" y="-4626437"/>
            <a:ext cx="5323671" cy="7857779"/>
          </a:xfrm>
          <a:custGeom>
            <a:avLst/>
            <a:ahLst/>
            <a:rect l="l" t="t" r="r" b="b"/>
            <a:pathLst>
              <a:path w="5323671" h="7857779">
                <a:moveTo>
                  <a:pt x="0" y="0"/>
                </a:moveTo>
                <a:lnTo>
                  <a:pt x="5323671" y="0"/>
                </a:lnTo>
                <a:lnTo>
                  <a:pt x="5323671" y="7857780"/>
                </a:lnTo>
                <a:lnTo>
                  <a:pt x="0" y="7857780"/>
                </a:lnTo>
                <a:lnTo>
                  <a:pt x="0" y="0"/>
                </a:lnTo>
                <a:close/>
              </a:path>
            </a:pathLst>
          </a:custGeom>
          <a:blipFill>
            <a:blip xmlns:r="http://schemas.openxmlformats.org/officeDocument/2006/relationships" r:embed="rId3"/>
            <a:stretch>
              <a:fillRect l="0" t="0" r="0" b="0"/>
            </a:stretch>
          </a:blipFill>
        </p:spPr>
      </p:sp>
      <p:sp>
        <p:nvSpPr>
          <p:cNvPr id="1048614" name="Freeform 5"/>
          <p:cNvSpPr/>
          <p:nvPr/>
        </p:nvSpPr>
        <p:spPr>
          <a:xfrm rot="0" flipH="0" flipV="0">
            <a:off x="14124406" y="7950069"/>
            <a:ext cx="5614490" cy="4130953"/>
          </a:xfrm>
          <a:custGeom>
            <a:avLst/>
            <a:ahLst/>
            <a:rect l="l" t="t" r="r" b="b"/>
            <a:pathLst>
              <a:path w="5614490" h="4130953">
                <a:moveTo>
                  <a:pt x="0" y="0"/>
                </a:moveTo>
                <a:lnTo>
                  <a:pt x="5614490" y="0"/>
                </a:lnTo>
                <a:lnTo>
                  <a:pt x="5614490" y="4130953"/>
                </a:lnTo>
                <a:lnTo>
                  <a:pt x="0" y="4130953"/>
                </a:lnTo>
                <a:lnTo>
                  <a:pt x="0" y="0"/>
                </a:lnTo>
                <a:close/>
              </a:path>
            </a:pathLst>
          </a:custGeom>
          <a:blipFill>
            <a:blip xmlns:r="http://schemas.openxmlformats.org/officeDocument/2006/relationships" r:embed="rId4"/>
            <a:stretch>
              <a:fillRect l="0" t="0" r="0" b="0"/>
            </a:stretch>
          </a:blipFill>
        </p:spPr>
      </p:sp>
      <p:sp>
        <p:nvSpPr>
          <p:cNvPr id="1048615" name="Freeform 6"/>
          <p:cNvSpPr/>
          <p:nvPr/>
        </p:nvSpPr>
        <p:spPr>
          <a:xfrm rot="-8897882" flipH="0" flipV="0">
            <a:off x="15681947" y="7636750"/>
            <a:ext cx="3154705" cy="2291105"/>
          </a:xfrm>
          <a:custGeom>
            <a:avLst/>
            <a:ahLst/>
            <a:rect l="l" t="t" r="r" b="b"/>
            <a:pathLst>
              <a:path w="3154705" h="2291105">
                <a:moveTo>
                  <a:pt x="0" y="0"/>
                </a:moveTo>
                <a:lnTo>
                  <a:pt x="3154706" y="0"/>
                </a:lnTo>
                <a:lnTo>
                  <a:pt x="3154706" y="2291105"/>
                </a:lnTo>
                <a:lnTo>
                  <a:pt x="0" y="2291105"/>
                </a:lnTo>
                <a:lnTo>
                  <a:pt x="0" y="0"/>
                </a:lnTo>
                <a:close/>
              </a:path>
            </a:pathLst>
          </a:custGeom>
          <a:blipFill>
            <a:blip xmlns:r="http://schemas.openxmlformats.org/officeDocument/2006/relationships" r:embed="rId5"/>
            <a:stretch>
              <a:fillRect l="0" t="0" r="0" b="0"/>
            </a:stretch>
          </a:blipFill>
        </p:spPr>
      </p:sp>
      <p:sp>
        <p:nvSpPr>
          <p:cNvPr id="1048616" name="Freeform 7"/>
          <p:cNvSpPr/>
          <p:nvPr/>
        </p:nvSpPr>
        <p:spPr>
          <a:xfrm rot="0" flipH="0" flipV="0">
            <a:off x="-1689017" y="6978775"/>
            <a:ext cx="5181796" cy="5106425"/>
          </a:xfrm>
          <a:custGeom>
            <a:avLst/>
            <a:ahLst/>
            <a:rect l="l" t="t" r="r" b="b"/>
            <a:pathLst>
              <a:path w="5181796" h="5106425">
                <a:moveTo>
                  <a:pt x="0" y="0"/>
                </a:moveTo>
                <a:lnTo>
                  <a:pt x="5181796" y="0"/>
                </a:lnTo>
                <a:lnTo>
                  <a:pt x="5181796" y="5106424"/>
                </a:lnTo>
                <a:lnTo>
                  <a:pt x="0" y="5106424"/>
                </a:lnTo>
                <a:lnTo>
                  <a:pt x="0" y="0"/>
                </a:lnTo>
                <a:close/>
              </a:path>
            </a:pathLst>
          </a:custGeom>
          <a:blipFill>
            <a:blip xmlns:r="http://schemas.openxmlformats.org/officeDocument/2006/relationships" r:embed="rId6"/>
            <a:stretch>
              <a:fillRect l="0" t="0" r="0" b="0"/>
            </a:stretch>
          </a:blipFill>
        </p:spPr>
      </p:sp>
      <p:sp>
        <p:nvSpPr>
          <p:cNvPr id="1048617" name="Freeform 8"/>
          <p:cNvSpPr/>
          <p:nvPr/>
        </p:nvSpPr>
        <p:spPr>
          <a:xfrm rot="4423086" flipH="0" flipV="0">
            <a:off x="-24920" y="-4936755"/>
            <a:ext cx="5323671" cy="7857779"/>
          </a:xfrm>
          <a:custGeom>
            <a:avLst/>
            <a:ahLst/>
            <a:rect l="l" t="t" r="r" b="b"/>
            <a:pathLst>
              <a:path w="5323671" h="7857779">
                <a:moveTo>
                  <a:pt x="0" y="0"/>
                </a:moveTo>
                <a:lnTo>
                  <a:pt x="5323671" y="0"/>
                </a:lnTo>
                <a:lnTo>
                  <a:pt x="5323671" y="7857779"/>
                </a:lnTo>
                <a:lnTo>
                  <a:pt x="0" y="7857779"/>
                </a:lnTo>
                <a:lnTo>
                  <a:pt x="0" y="0"/>
                </a:lnTo>
                <a:close/>
              </a:path>
            </a:pathLst>
          </a:custGeom>
          <a:blipFill>
            <a:blip xmlns:r="http://schemas.openxmlformats.org/officeDocument/2006/relationships" r:embed="rId7"/>
            <a:stretch>
              <a:fillRect l="0" t="0" r="0" b="0"/>
            </a:stretch>
          </a:blipFill>
        </p:spPr>
      </p:sp>
      <p:grpSp>
        <p:nvGrpSpPr>
          <p:cNvPr id="44" name="Group 9"/>
          <p:cNvGrpSpPr/>
          <p:nvPr/>
        </p:nvGrpSpPr>
        <p:grpSpPr>
          <a:xfrm rot="0">
            <a:off x="1539547" y="3724163"/>
            <a:ext cx="15208906" cy="2489497"/>
            <a:chOff x="0" y="0"/>
            <a:chExt cx="4005638" cy="655670"/>
          </a:xfrm>
        </p:grpSpPr>
        <p:sp>
          <p:nvSpPr>
            <p:cNvPr id="1048618" name="Freeform 10"/>
            <p:cNvSpPr/>
            <p:nvPr/>
          </p:nvSpPr>
          <p:spPr>
            <a:xfrm rot="0" flipH="0" flipV="0">
              <a:off x="0" y="0"/>
              <a:ext cx="4005638" cy="655670"/>
            </a:xfrm>
            <a:custGeom>
              <a:avLst/>
              <a:ahLst/>
              <a:rect l="l" t="t" r="r" b="b"/>
              <a:pathLst>
                <a:path w="4005638" h="655670">
                  <a:moveTo>
                    <a:pt x="25961" y="0"/>
                  </a:moveTo>
                  <a:lnTo>
                    <a:pt x="3979677" y="0"/>
                  </a:lnTo>
                  <a:cubicBezTo>
                    <a:pt x="3986562" y="0"/>
                    <a:pt x="3993165" y="2735"/>
                    <a:pt x="3998034" y="7604"/>
                  </a:cubicBezTo>
                  <a:cubicBezTo>
                    <a:pt x="4002903" y="12472"/>
                    <a:pt x="4005638" y="19076"/>
                    <a:pt x="4005638" y="25961"/>
                  </a:cubicBezTo>
                  <a:lnTo>
                    <a:pt x="4005638" y="629709"/>
                  </a:lnTo>
                  <a:cubicBezTo>
                    <a:pt x="4005638" y="636594"/>
                    <a:pt x="4002903" y="643198"/>
                    <a:pt x="3998034" y="648066"/>
                  </a:cubicBezTo>
                  <a:cubicBezTo>
                    <a:pt x="3993165" y="652935"/>
                    <a:pt x="3986562" y="655670"/>
                    <a:pt x="3979677" y="655670"/>
                  </a:cubicBezTo>
                  <a:lnTo>
                    <a:pt x="25961" y="655670"/>
                  </a:lnTo>
                  <a:cubicBezTo>
                    <a:pt x="19076" y="655670"/>
                    <a:pt x="12472" y="652935"/>
                    <a:pt x="7604" y="648066"/>
                  </a:cubicBezTo>
                  <a:cubicBezTo>
                    <a:pt x="2735" y="643198"/>
                    <a:pt x="0" y="636594"/>
                    <a:pt x="0" y="629709"/>
                  </a:cubicBezTo>
                  <a:lnTo>
                    <a:pt x="0" y="25961"/>
                  </a:lnTo>
                  <a:cubicBezTo>
                    <a:pt x="0" y="19076"/>
                    <a:pt x="2735" y="12472"/>
                    <a:pt x="7604" y="7604"/>
                  </a:cubicBezTo>
                  <a:cubicBezTo>
                    <a:pt x="12472" y="2735"/>
                    <a:pt x="19076" y="0"/>
                    <a:pt x="25961" y="0"/>
                  </a:cubicBezTo>
                  <a:close/>
                </a:path>
              </a:pathLst>
            </a:custGeom>
            <a:solidFill>
              <a:srgbClr val="DCC3AC"/>
            </a:solidFill>
          </p:spPr>
        </p:sp>
        <p:sp>
          <p:nvSpPr>
            <p:cNvPr id="1048619" name="TextBox 11"/>
            <p:cNvSpPr txBox="1"/>
            <p:nvPr/>
          </p:nvSpPr>
          <p:spPr>
            <a:xfrm>
              <a:off x="0" y="-85725"/>
              <a:ext cx="4005638" cy="741395"/>
            </a:xfrm>
            <a:prstGeom prst="rect"/>
          </p:spPr>
          <p:txBody>
            <a:bodyPr anchor="ctr" bIns="50800" lIns="50800" rIns="50800" rtlCol="0" tIns="50800"/>
            <a:p>
              <a:pPr algn="ctr">
                <a:lnSpc>
                  <a:spcPts val="6019"/>
                </a:lnSpc>
              </a:pPr>
              <a:r>
                <a:rPr sz="4299" lang="en-US">
                  <a:solidFill>
                    <a:srgbClr val="000000"/>
                  </a:solidFill>
                  <a:latin typeface="Open Sans Extra Bold"/>
                </a:rPr>
                <a:t>Electrification Dynamics: Assessing Growth Patterns and Economic Impacts in Low-Income Countries, Benchmarking against Developed Nations</a:t>
              </a:r>
            </a:p>
          </p:txBody>
        </p:sp>
      </p:grpSp>
      <p:sp>
        <p:nvSpPr>
          <p:cNvPr id="1048620" name="Freeform 12"/>
          <p:cNvSpPr/>
          <p:nvPr/>
        </p:nvSpPr>
        <p:spPr>
          <a:xfrm rot="0" flipH="0" flipV="0">
            <a:off x="-162725" y="-2062316"/>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8"/>
            <a:stretch>
              <a:fillRect l="0" t="0" r="0" b="0"/>
            </a:stretch>
          </a:blipFill>
        </p:spPr>
      </p:sp>
      <p:sp>
        <p:nvSpPr>
          <p:cNvPr id="1048621" name="TextBox 13"/>
          <p:cNvSpPr txBox="1"/>
          <p:nvPr/>
        </p:nvSpPr>
        <p:spPr>
          <a:xfrm rot="0">
            <a:off x="3492779" y="1596517"/>
            <a:ext cx="12369740" cy="1638300"/>
          </a:xfrm>
          <a:prstGeom prst="rect"/>
        </p:spPr>
        <p:txBody>
          <a:bodyPr anchor="t" bIns="0" lIns="0" rIns="0" rtlCol="0" tIns="0">
            <a:spAutoFit/>
          </a:bodyPr>
          <a:p>
            <a:pPr algn="ctr">
              <a:lnSpc>
                <a:spcPts val="12880"/>
              </a:lnSpc>
            </a:pPr>
            <a:r>
              <a:rPr sz="9200" lang="en-US">
                <a:solidFill>
                  <a:srgbClr val="000000"/>
                </a:solidFill>
                <a:latin typeface="Paytone One"/>
              </a:rPr>
              <a:t>CAPSTONE PROJECT</a:t>
            </a:r>
          </a:p>
        </p:txBody>
      </p:sp>
      <p:sp>
        <p:nvSpPr>
          <p:cNvPr id="1048622" name="TextBox 14"/>
          <p:cNvSpPr txBox="1"/>
          <p:nvPr/>
        </p:nvSpPr>
        <p:spPr>
          <a:xfrm rot="0">
            <a:off x="2938985" y="9110347"/>
            <a:ext cx="7373727" cy="748030"/>
          </a:xfrm>
          <a:prstGeom prst="rect"/>
        </p:spPr>
        <p:txBody>
          <a:bodyPr anchor="t" bIns="0" lIns="0" rIns="0" rtlCol="0" tIns="0">
            <a:spAutoFit/>
          </a:bodyPr>
          <a:p>
            <a:pPr algn="ctr">
              <a:lnSpc>
                <a:spcPts val="6019"/>
              </a:lnSpc>
            </a:pPr>
            <a:r>
              <a:rPr sz="4299" lang="en-US">
                <a:solidFill>
                  <a:srgbClr val="000000"/>
                </a:solidFill>
                <a:latin typeface="Quicksand Medium"/>
              </a:rPr>
              <a:t>Presented by: argocd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4" name=""/>
        <p:cNvGrpSpPr/>
        <p:nvPr/>
      </p:nvGrpSpPr>
      <p:grpSpPr>
        <a:xfrm>
          <a:off x="0" y="0"/>
          <a:ext cx="0" cy="0"/>
          <a:chOff x="0" y="0"/>
          <a:chExt cx="0" cy="0"/>
        </a:xfrm>
      </p:grpSpPr>
      <p:sp>
        <p:nvSpPr>
          <p:cNvPr id="1048721" name="Freeform 2"/>
          <p:cNvSpPr/>
          <p:nvPr/>
        </p:nvSpPr>
        <p:spPr>
          <a:xfrm rot="0" flipH="0" flipV="0">
            <a:off x="-822882" y="2986456"/>
            <a:ext cx="19110882" cy="12543688"/>
          </a:xfrm>
          <a:custGeom>
            <a:avLst/>
            <a:ahLst/>
            <a:rect l="l" t="t" r="r" b="b"/>
            <a:pathLst>
              <a:path w="19110882" h="12543688">
                <a:moveTo>
                  <a:pt x="0" y="0"/>
                </a:moveTo>
                <a:lnTo>
                  <a:pt x="19110882" y="0"/>
                </a:lnTo>
                <a:lnTo>
                  <a:pt x="19110882" y="12543688"/>
                </a:lnTo>
                <a:lnTo>
                  <a:pt x="0" y="12543688"/>
                </a:lnTo>
                <a:lnTo>
                  <a:pt x="0" y="0"/>
                </a:lnTo>
                <a:close/>
              </a:path>
            </a:pathLst>
          </a:custGeom>
          <a:blipFill>
            <a:blip xmlns:r="http://schemas.openxmlformats.org/officeDocument/2006/relationships" r:embed="rId1"/>
            <a:stretch>
              <a:fillRect l="0" t="0" r="0" b="0"/>
            </a:stretch>
          </a:blipFill>
        </p:spPr>
      </p:sp>
      <p:sp>
        <p:nvSpPr>
          <p:cNvPr id="1048722" name="Freeform 3"/>
          <p:cNvSpPr/>
          <p:nvPr/>
        </p:nvSpPr>
        <p:spPr>
          <a:xfrm rot="0" flipH="0" flipV="0">
            <a:off x="14292980" y="7324992"/>
            <a:ext cx="7990040" cy="7200900"/>
          </a:xfrm>
          <a:custGeom>
            <a:avLst/>
            <a:ahLst/>
            <a:rect l="l" t="t" r="r" b="b"/>
            <a:pathLst>
              <a:path w="7990040" h="7200900">
                <a:moveTo>
                  <a:pt x="0" y="0"/>
                </a:moveTo>
                <a:lnTo>
                  <a:pt x="7990040" y="0"/>
                </a:lnTo>
                <a:lnTo>
                  <a:pt x="7990040" y="7200900"/>
                </a:lnTo>
                <a:lnTo>
                  <a:pt x="0" y="7200900"/>
                </a:lnTo>
                <a:lnTo>
                  <a:pt x="0" y="0"/>
                </a:lnTo>
                <a:close/>
              </a:path>
            </a:pathLst>
          </a:custGeom>
          <a:blipFill>
            <a:blip xmlns:r="http://schemas.openxmlformats.org/officeDocument/2006/relationships" r:embed="rId2"/>
            <a:stretch>
              <a:fillRect l="0" t="0" r="0" b="0"/>
            </a:stretch>
          </a:blipFill>
        </p:spPr>
      </p:sp>
      <p:sp>
        <p:nvSpPr>
          <p:cNvPr id="1048723" name="Freeform 4"/>
          <p:cNvSpPr/>
          <p:nvPr/>
        </p:nvSpPr>
        <p:spPr>
          <a:xfrm rot="0" flipH="0" flipV="0">
            <a:off x="-1343693" y="8310784"/>
            <a:ext cx="2687386" cy="2335582"/>
          </a:xfrm>
          <a:custGeom>
            <a:avLst/>
            <a:ahLst/>
            <a:rect l="l" t="t" r="r" b="b"/>
            <a:pathLst>
              <a:path w="2687386" h="2335582">
                <a:moveTo>
                  <a:pt x="0" y="0"/>
                </a:moveTo>
                <a:lnTo>
                  <a:pt x="2687386" y="0"/>
                </a:lnTo>
                <a:lnTo>
                  <a:pt x="2687386" y="2335583"/>
                </a:lnTo>
                <a:lnTo>
                  <a:pt x="0" y="2335583"/>
                </a:lnTo>
                <a:lnTo>
                  <a:pt x="0" y="0"/>
                </a:lnTo>
                <a:close/>
              </a:path>
            </a:pathLst>
          </a:custGeom>
          <a:blipFill>
            <a:blip xmlns:r="http://schemas.openxmlformats.org/officeDocument/2006/relationships" r:embed="rId3"/>
            <a:stretch>
              <a:fillRect l="0" t="0" r="0" b="0"/>
            </a:stretch>
          </a:blipFill>
        </p:spPr>
      </p:sp>
      <p:sp>
        <p:nvSpPr>
          <p:cNvPr id="1048724" name="TextBox 5"/>
          <p:cNvSpPr txBox="1"/>
          <p:nvPr/>
        </p:nvSpPr>
        <p:spPr>
          <a:xfrm rot="0">
            <a:off x="4417496" y="73458"/>
            <a:ext cx="13317186" cy="1244600"/>
          </a:xfrm>
          <a:prstGeom prst="rect"/>
        </p:spPr>
        <p:txBody>
          <a:bodyPr anchor="t" bIns="0" lIns="0" rIns="0" rtlCol="0" tIns="0">
            <a:spAutoFit/>
          </a:bodyPr>
          <a:p>
            <a:pPr algn="ctr">
              <a:lnSpc>
                <a:spcPts val="9799"/>
              </a:lnSpc>
            </a:pPr>
            <a:r>
              <a:rPr sz="6999" lang="en-US">
                <a:solidFill>
                  <a:srgbClr val="000000"/>
                </a:solidFill>
                <a:latin typeface="Paytone One Bold"/>
              </a:rPr>
              <a:t>Exploratory Data Analysis</a:t>
            </a:r>
          </a:p>
        </p:txBody>
      </p:sp>
      <p:sp>
        <p:nvSpPr>
          <p:cNvPr id="1048725" name="Freeform 6"/>
          <p:cNvSpPr/>
          <p:nvPr/>
        </p:nvSpPr>
        <p:spPr>
          <a:xfrm rot="0" flipH="0" flipV="0">
            <a:off x="-602944" y="-2192127"/>
            <a:ext cx="5120602" cy="5120602"/>
          </a:xfrm>
          <a:custGeom>
            <a:avLst/>
            <a:ahLst/>
            <a:rect l="l" t="t" r="r" b="b"/>
            <a:pathLst>
              <a:path w="5120602" h="5120602">
                <a:moveTo>
                  <a:pt x="0" y="0"/>
                </a:moveTo>
                <a:lnTo>
                  <a:pt x="5120602" y="0"/>
                </a:lnTo>
                <a:lnTo>
                  <a:pt x="5120602" y="5120601"/>
                </a:lnTo>
                <a:lnTo>
                  <a:pt x="0" y="5120601"/>
                </a:lnTo>
                <a:lnTo>
                  <a:pt x="0" y="0"/>
                </a:lnTo>
                <a:close/>
              </a:path>
            </a:pathLst>
          </a:custGeom>
          <a:blipFill>
            <a:blip xmlns:r="http://schemas.openxmlformats.org/officeDocument/2006/relationships" r:embed="rId4"/>
            <a:stretch>
              <a:fillRect l="0" t="0" r="0" b="0"/>
            </a:stretch>
          </a:blipFill>
        </p:spPr>
      </p:sp>
      <p:sp>
        <p:nvSpPr>
          <p:cNvPr id="1048726" name="TextBox 7"/>
          <p:cNvSpPr txBox="1"/>
          <p:nvPr/>
        </p:nvSpPr>
        <p:spPr>
          <a:xfrm rot="0">
            <a:off x="1343693" y="1749926"/>
            <a:ext cx="16230600" cy="7112000"/>
          </a:xfrm>
          <a:prstGeom prst="rect"/>
        </p:spPr>
        <p:txBody>
          <a:bodyPr anchor="t" bIns="0" lIns="0" rIns="0" rtlCol="0" tIns="0">
            <a:spAutoFit/>
          </a:bodyPr>
          <a:p>
            <a:pPr>
              <a:lnSpc>
                <a:spcPts val="5599"/>
              </a:lnSpc>
              <a:spcBef>
                <a:spcPct val="0"/>
              </a:spcBef>
            </a:pPr>
            <a:r>
              <a:rPr sz="3999" lang="en-US">
                <a:solidFill>
                  <a:srgbClr val="000000"/>
                </a:solidFill>
                <a:latin typeface="Arimo"/>
              </a:rPr>
              <a:t>(EDA) was done as given below. </a:t>
            </a:r>
          </a:p>
          <a:p>
            <a:pPr>
              <a:lnSpc>
                <a:spcPts val="5599"/>
              </a:lnSpc>
              <a:spcBef>
                <a:spcPct val="0"/>
              </a:spcBef>
            </a:pPr>
            <a:r>
              <a:rPr sz="3999" lang="en-US">
                <a:solidFill>
                  <a:srgbClr val="000000"/>
                </a:solidFill>
                <a:latin typeface="Arimo"/>
              </a:rPr>
              <a:t>- The shape of the Dataset is understood as 946 rows and 8 columns.</a:t>
            </a:r>
          </a:p>
          <a:p>
            <a:pPr>
              <a:lnSpc>
                <a:spcPts val="5599"/>
              </a:lnSpc>
              <a:spcBef>
                <a:spcPct val="0"/>
              </a:spcBef>
            </a:pPr>
            <a:r>
              <a:rPr sz="3999" lang="en-US">
                <a:solidFill>
                  <a:srgbClr val="000000"/>
                </a:solidFill>
                <a:latin typeface="Arimo"/>
              </a:rPr>
              <a:t>- The info on columns of the dataset was obtained through df.info().</a:t>
            </a:r>
          </a:p>
          <a:p>
            <a:pPr>
              <a:lnSpc>
                <a:spcPts val="5599"/>
              </a:lnSpc>
              <a:spcBef>
                <a:spcPct val="0"/>
              </a:spcBef>
            </a:pPr>
            <a:r>
              <a:rPr sz="3999" lang="en-US">
                <a:solidFill>
                  <a:srgbClr val="000000"/>
                </a:solidFill>
                <a:latin typeface="Arimo"/>
              </a:rPr>
              <a:t>- The dataset was checked for the presence of any missing values – there were no missing values.</a:t>
            </a:r>
          </a:p>
          <a:p>
            <a:pPr>
              <a:lnSpc>
                <a:spcPts val="5599"/>
              </a:lnSpc>
              <a:spcBef>
                <a:spcPct val="0"/>
              </a:spcBef>
            </a:pPr>
            <a:r>
              <a:rPr sz="3999" lang="en-US">
                <a:solidFill>
                  <a:srgbClr val="000000"/>
                </a:solidFill>
                <a:latin typeface="Arimo"/>
              </a:rPr>
              <a:t>- The dataset was checked for the presence of any duplicate values – there were no duplicate values.</a:t>
            </a:r>
          </a:p>
          <a:p>
            <a:pPr>
              <a:lnSpc>
                <a:spcPts val="5599"/>
              </a:lnSpc>
              <a:spcBef>
                <a:spcPct val="0"/>
              </a:spcBef>
            </a:pPr>
            <a:r>
              <a:rPr sz="3999" lang="en-US">
                <a:solidFill>
                  <a:srgbClr val="000000"/>
                </a:solidFill>
                <a:latin typeface="Arimo"/>
              </a:rPr>
              <a:t>- The basic statistics of the dataset were checked – mean, standard deviation, min, and max values of each column were checked using df. describe().T</a:t>
            </a:r>
          </a:p>
        </p:txBody>
      </p:sp>
      <p:sp>
        <p:nvSpPr>
          <p:cNvPr id="1048727" name="Freeform 8"/>
          <p:cNvSpPr/>
          <p:nvPr/>
        </p:nvSpPr>
        <p:spPr>
          <a:xfrm rot="0" flipH="0" flipV="0">
            <a:off x="12693986" y="8458790"/>
            <a:ext cx="2143825" cy="2187577"/>
          </a:xfrm>
          <a:custGeom>
            <a:avLst/>
            <a:ahLst/>
            <a:rect l="l" t="t" r="r" b="b"/>
            <a:pathLst>
              <a:path w="2143825" h="2187577">
                <a:moveTo>
                  <a:pt x="0" y="0"/>
                </a:moveTo>
                <a:lnTo>
                  <a:pt x="2143825" y="0"/>
                </a:lnTo>
                <a:lnTo>
                  <a:pt x="2143825" y="2187577"/>
                </a:lnTo>
                <a:lnTo>
                  <a:pt x="0" y="2187577"/>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5" name=""/>
        <p:cNvGrpSpPr/>
        <p:nvPr/>
      </p:nvGrpSpPr>
      <p:grpSpPr>
        <a:xfrm>
          <a:off x="0" y="0"/>
          <a:ext cx="0" cy="0"/>
          <a:chOff x="0" y="0"/>
          <a:chExt cx="0" cy="0"/>
        </a:xfrm>
      </p:grpSpPr>
      <p:sp>
        <p:nvSpPr>
          <p:cNvPr id="1048728" name="AutoShape 2"/>
          <p:cNvSpPr/>
          <p:nvPr/>
        </p:nvSpPr>
        <p:spPr>
          <a:xfrm>
            <a:off x="596165" y="9867519"/>
            <a:ext cx="6492240" cy="0"/>
          </a:xfrm>
          <a:prstGeom prst="line"/>
          <a:ln w="38100" cap="flat">
            <a:solidFill>
              <a:srgbClr val="000000"/>
            </a:solidFill>
            <a:prstDash val="solid"/>
            <a:headEnd type="none" w="sm" len="sm"/>
            <a:tailEnd type="none" w="sm" len="sm"/>
          </a:ln>
        </p:spPr>
      </p:sp>
      <p:sp>
        <p:nvSpPr>
          <p:cNvPr id="1048729" name="Freeform 3"/>
          <p:cNvSpPr/>
          <p:nvPr/>
        </p:nvSpPr>
        <p:spPr>
          <a:xfrm rot="0" flipH="0" flipV="0">
            <a:off x="0" y="-2090295"/>
            <a:ext cx="5120602" cy="5120602"/>
          </a:xfrm>
          <a:custGeom>
            <a:avLst/>
            <a:ahLst/>
            <a:rect l="l" t="t" r="r" b="b"/>
            <a:pathLst>
              <a:path w="5120602" h="5120602">
                <a:moveTo>
                  <a:pt x="0" y="0"/>
                </a:moveTo>
                <a:lnTo>
                  <a:pt x="5120602" y="0"/>
                </a:lnTo>
                <a:lnTo>
                  <a:pt x="5120602" y="5120602"/>
                </a:lnTo>
                <a:lnTo>
                  <a:pt x="0" y="5120602"/>
                </a:lnTo>
                <a:lnTo>
                  <a:pt x="0" y="0"/>
                </a:lnTo>
                <a:close/>
              </a:path>
            </a:pathLst>
          </a:custGeom>
          <a:blipFill>
            <a:blip xmlns:r="http://schemas.openxmlformats.org/officeDocument/2006/relationships" r:embed="rId1"/>
            <a:stretch>
              <a:fillRect l="0" t="0" r="0" b="0"/>
            </a:stretch>
          </a:blipFill>
        </p:spPr>
      </p:sp>
      <p:sp>
        <p:nvSpPr>
          <p:cNvPr id="1048730" name="Freeform 4"/>
          <p:cNvSpPr/>
          <p:nvPr/>
        </p:nvSpPr>
        <p:spPr>
          <a:xfrm rot="0" flipH="0" flipV="0">
            <a:off x="1534144" y="1202237"/>
            <a:ext cx="16523158" cy="7025451"/>
          </a:xfrm>
          <a:custGeom>
            <a:avLst/>
            <a:ahLst/>
            <a:rect l="l" t="t" r="r" b="b"/>
            <a:pathLst>
              <a:path w="16523158" h="7025451">
                <a:moveTo>
                  <a:pt x="0" y="0"/>
                </a:moveTo>
                <a:lnTo>
                  <a:pt x="16523157" y="0"/>
                </a:lnTo>
                <a:lnTo>
                  <a:pt x="16523157" y="7025451"/>
                </a:lnTo>
                <a:lnTo>
                  <a:pt x="0" y="7025451"/>
                </a:lnTo>
                <a:lnTo>
                  <a:pt x="0" y="0"/>
                </a:lnTo>
                <a:close/>
              </a:path>
            </a:pathLst>
          </a:custGeom>
          <a:blipFill>
            <a:blip xmlns:r="http://schemas.openxmlformats.org/officeDocument/2006/relationships" r:embed="rId2"/>
            <a:stretch>
              <a:fillRect l="0" t="-1238" r="-1668" b="-1238"/>
            </a:stretch>
          </a:blipFill>
        </p:spPr>
      </p:sp>
      <p:sp>
        <p:nvSpPr>
          <p:cNvPr id="1048731" name="TextBox 5"/>
          <p:cNvSpPr txBox="1"/>
          <p:nvPr/>
        </p:nvSpPr>
        <p:spPr>
          <a:xfrm rot="0">
            <a:off x="2560301" y="8353601"/>
            <a:ext cx="15469176" cy="1333500"/>
          </a:xfrm>
          <a:prstGeom prst="rect"/>
        </p:spPr>
        <p:txBody>
          <a:bodyPr anchor="t" bIns="0" lIns="0" rIns="0" rtlCol="0" tIns="0">
            <a:spAutoFit/>
          </a:bodyPr>
          <a:p>
            <a:pPr>
              <a:lnSpc>
                <a:spcPts val="3499"/>
              </a:lnSpc>
            </a:pPr>
            <a:r>
              <a:rPr sz="2499" lang="en-US">
                <a:solidFill>
                  <a:srgbClr val="000000"/>
                </a:solidFill>
                <a:latin typeface="Canva Sans"/>
              </a:rPr>
              <a:t>The Pie Chart gives us an insight into which region has the highest electricity rate. It has been uncovered that the highest total electricity rate was recorded in the Sub-Saharan Africa Region and the lowest rates were recorded in the Europe and Central Asia Region.</a:t>
            </a:r>
          </a:p>
        </p:txBody>
      </p:sp>
      <p:sp>
        <p:nvSpPr>
          <p:cNvPr id="1048732" name="TextBox 6"/>
          <p:cNvSpPr txBox="1"/>
          <p:nvPr/>
        </p:nvSpPr>
        <p:spPr>
          <a:xfrm rot="0">
            <a:off x="596165" y="4290793"/>
            <a:ext cx="855018" cy="609600"/>
          </a:xfrm>
          <a:prstGeom prst="rect"/>
        </p:spPr>
        <p:txBody>
          <a:bodyPr anchor="t" bIns="0" lIns="0" rIns="0" rtlCol="0" tIns="0">
            <a:spAutoFit/>
          </a:bodyPr>
          <a:p>
            <a:pPr algn="ctr">
              <a:lnSpc>
                <a:spcPts val="4759"/>
              </a:lnSpc>
            </a:pPr>
            <a:r>
              <a:rPr sz="3399" lang="en-US">
                <a:solidFill>
                  <a:srgbClr val="000000"/>
                </a:solidFill>
                <a:latin typeface="Canva Sans"/>
              </a:rPr>
              <a:t>fig 1</a:t>
            </a:r>
          </a:p>
        </p:txBody>
      </p:sp>
      <p:sp>
        <p:nvSpPr>
          <p:cNvPr id="1048733" name="Freeform 7"/>
          <p:cNvSpPr/>
          <p:nvPr/>
        </p:nvSpPr>
        <p:spPr>
          <a:xfrm rot="0" flipH="0" flipV="0">
            <a:off x="-267315" y="8972091"/>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3"/>
            <a:stretch>
              <a:fillRect l="0" t="0" r="0" b="0"/>
            </a:stretch>
          </a:blipFill>
        </p:spPr>
      </p:sp>
      <p:sp>
        <p:nvSpPr>
          <p:cNvPr id="1048734" name="TextBox 8"/>
          <p:cNvSpPr txBox="1"/>
          <p:nvPr/>
        </p:nvSpPr>
        <p:spPr>
          <a:xfrm rot="0">
            <a:off x="6567492" y="141605"/>
            <a:ext cx="6456462" cy="927100"/>
          </a:xfrm>
          <a:prstGeom prst="rect"/>
        </p:spPr>
        <p:txBody>
          <a:bodyPr anchor="t" bIns="0" lIns="0" rIns="0" rtlCol="0" tIns="0">
            <a:spAutoFit/>
          </a:bodyPr>
          <a:p>
            <a:pPr algn="ctr">
              <a:lnSpc>
                <a:spcPts val="7279"/>
              </a:lnSpc>
            </a:pPr>
            <a:r>
              <a:rPr sz="5199" lang="en-US">
                <a:solidFill>
                  <a:srgbClr val="000000"/>
                </a:solidFill>
                <a:latin typeface="Canva Sans Bold"/>
              </a:rPr>
              <a:t>Dataset Description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6" name=""/>
        <p:cNvGrpSpPr/>
        <p:nvPr/>
      </p:nvGrpSpPr>
      <p:grpSpPr>
        <a:xfrm>
          <a:off x="0" y="0"/>
          <a:ext cx="0" cy="0"/>
          <a:chOff x="0" y="0"/>
          <a:chExt cx="0" cy="0"/>
        </a:xfrm>
      </p:grpSpPr>
      <p:sp>
        <p:nvSpPr>
          <p:cNvPr id="1048735" name="Freeform 2"/>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1"/>
            <a:stretch>
              <a:fillRect l="0" t="0" r="0" b="0"/>
            </a:stretch>
          </a:blipFill>
        </p:spPr>
      </p:sp>
      <p:sp>
        <p:nvSpPr>
          <p:cNvPr id="1048736" name="Freeform 3"/>
          <p:cNvSpPr/>
          <p:nvPr/>
        </p:nvSpPr>
        <p:spPr>
          <a:xfrm rot="0" flipH="0" flipV="0">
            <a:off x="1028700" y="794557"/>
            <a:ext cx="17259300" cy="7236451"/>
          </a:xfrm>
          <a:custGeom>
            <a:avLst/>
            <a:ahLst/>
            <a:rect l="l" t="t" r="r" b="b"/>
            <a:pathLst>
              <a:path w="17259300" h="7236451">
                <a:moveTo>
                  <a:pt x="0" y="0"/>
                </a:moveTo>
                <a:lnTo>
                  <a:pt x="17259300" y="0"/>
                </a:lnTo>
                <a:lnTo>
                  <a:pt x="17259300" y="7236451"/>
                </a:lnTo>
                <a:lnTo>
                  <a:pt x="0" y="7236451"/>
                </a:lnTo>
                <a:lnTo>
                  <a:pt x="0" y="0"/>
                </a:lnTo>
                <a:close/>
              </a:path>
            </a:pathLst>
          </a:custGeom>
          <a:blipFill>
            <a:blip xmlns:r="http://schemas.openxmlformats.org/officeDocument/2006/relationships" r:embed="rId2"/>
            <a:stretch>
              <a:fillRect l="0" t="0" r="-1293" b="-2053"/>
            </a:stretch>
          </a:blipFill>
        </p:spPr>
      </p:sp>
      <p:sp>
        <p:nvSpPr>
          <p:cNvPr id="1048737" name="TextBox 4"/>
          <p:cNvSpPr txBox="1"/>
          <p:nvPr/>
        </p:nvSpPr>
        <p:spPr>
          <a:xfrm rot="0">
            <a:off x="1710200" y="8510587"/>
            <a:ext cx="15469176" cy="1231900"/>
          </a:xfrm>
          <a:prstGeom prst="rect"/>
        </p:spPr>
        <p:txBody>
          <a:bodyPr anchor="t" bIns="0" lIns="0" rIns="0" rtlCol="0" tIns="0">
            <a:spAutoFit/>
          </a:bodyPr>
          <a:p>
            <a:pPr algn="just">
              <a:lnSpc>
                <a:spcPts val="3359"/>
              </a:lnSpc>
            </a:pPr>
            <a:r>
              <a:rPr sz="2399" lang="en-US">
                <a:solidFill>
                  <a:srgbClr val="000000"/>
                </a:solidFill>
                <a:latin typeface="Canva Sans"/>
              </a:rPr>
              <a:t>From this Bar Chart, it is evident that the Region with the highest GDP value is the East Asia and Pacific Region. </a:t>
            </a:r>
            <a:r>
              <a:rPr sz="2399" lang="en-US">
                <a:solidFill>
                  <a:srgbClr val="000000"/>
                </a:solidFill>
                <a:latin typeface="Canva Sans"/>
              </a:rPr>
              <a:t>Sub-Saharan Africa has a very low GDP rate.</a:t>
            </a:r>
          </a:p>
          <a:p>
            <a:pPr>
              <a:lnSpc>
                <a:spcPts val="2940"/>
              </a:lnSpc>
            </a:pPr>
          </a:p>
        </p:txBody>
      </p:sp>
      <p:sp>
        <p:nvSpPr>
          <p:cNvPr id="1048738" name="TextBox 5"/>
          <p:cNvSpPr txBox="1"/>
          <p:nvPr/>
        </p:nvSpPr>
        <p:spPr>
          <a:xfrm rot="0">
            <a:off x="128439" y="4346108"/>
            <a:ext cx="862161" cy="609599"/>
          </a:xfrm>
          <a:prstGeom prst="rect"/>
        </p:spPr>
        <p:txBody>
          <a:bodyPr anchor="t" bIns="0" lIns="0" rIns="0" rtlCol="0" tIns="0">
            <a:spAutoFit/>
          </a:bodyPr>
          <a:p>
            <a:pPr algn="ctr">
              <a:lnSpc>
                <a:spcPts val="4759"/>
              </a:lnSpc>
            </a:pPr>
            <a:r>
              <a:rPr sz="3399" lang="en-US">
                <a:solidFill>
                  <a:srgbClr val="000000"/>
                </a:solidFill>
                <a:latin typeface="Canva Sans"/>
              </a:rPr>
              <a:t>fig 2</a:t>
            </a:r>
          </a:p>
        </p:txBody>
      </p:sp>
      <p:sp>
        <p:nvSpPr>
          <p:cNvPr id="1048739" name="Freeform 6"/>
          <p:cNvSpPr/>
          <p:nvPr/>
        </p:nvSpPr>
        <p:spPr>
          <a:xfrm rot="0" flipH="0" flipV="0">
            <a:off x="-207582" y="-2277119"/>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3"/>
            <a:stretch>
              <a:fillRect l="0" t="0" r="0" b="0"/>
            </a:stretch>
          </a:blipFill>
        </p:spPr>
      </p:sp>
      <p:sp>
        <p:nvSpPr>
          <p:cNvPr id="1048740" name="TextBox 7"/>
          <p:cNvSpPr txBox="1"/>
          <p:nvPr/>
        </p:nvSpPr>
        <p:spPr>
          <a:xfrm rot="0">
            <a:off x="7588002" y="-73488"/>
            <a:ext cx="4140696" cy="711200"/>
          </a:xfrm>
          <a:prstGeom prst="rect"/>
        </p:spPr>
        <p:txBody>
          <a:bodyPr anchor="t" bIns="0" lIns="0" rIns="0" rtlCol="0" tIns="0">
            <a:spAutoFit/>
          </a:bodyPr>
          <a:p>
            <a:pPr algn="ctr">
              <a:lnSpc>
                <a:spcPts val="5599"/>
              </a:lnSpc>
            </a:pPr>
            <a:r>
              <a:rPr sz="3999" lang="en-US">
                <a:solidFill>
                  <a:srgbClr val="000000"/>
                </a:solidFill>
                <a:latin typeface="Canva Sans Bold"/>
              </a:rPr>
              <a:t>Region wise GDP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7" name=""/>
        <p:cNvGrpSpPr/>
        <p:nvPr/>
      </p:nvGrpSpPr>
      <p:grpSpPr>
        <a:xfrm>
          <a:off x="0" y="0"/>
          <a:ext cx="0" cy="0"/>
          <a:chOff x="0" y="0"/>
          <a:chExt cx="0" cy="0"/>
        </a:xfrm>
      </p:grpSpPr>
      <p:sp>
        <p:nvSpPr>
          <p:cNvPr id="1048741" name="Freeform 2"/>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1"/>
            <a:stretch>
              <a:fillRect l="0" t="0" r="0" b="0"/>
            </a:stretch>
          </a:blipFill>
        </p:spPr>
      </p:sp>
      <p:sp>
        <p:nvSpPr>
          <p:cNvPr id="1048742" name="Freeform 3"/>
          <p:cNvSpPr/>
          <p:nvPr/>
        </p:nvSpPr>
        <p:spPr>
          <a:xfrm rot="0" flipH="0" flipV="0">
            <a:off x="-207582" y="-2277119"/>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2"/>
            <a:stretch>
              <a:fillRect l="0" t="0" r="0" b="0"/>
            </a:stretch>
          </a:blipFill>
        </p:spPr>
      </p:sp>
      <p:sp>
        <p:nvSpPr>
          <p:cNvPr id="1048743" name="Freeform 4"/>
          <p:cNvSpPr/>
          <p:nvPr/>
        </p:nvSpPr>
        <p:spPr>
          <a:xfrm rot="0" flipH="0" flipV="0">
            <a:off x="1834238" y="534035"/>
            <a:ext cx="15813682" cy="7651781"/>
          </a:xfrm>
          <a:custGeom>
            <a:avLst/>
            <a:ahLst/>
            <a:rect l="l" t="t" r="r" b="b"/>
            <a:pathLst>
              <a:path w="15813682" h="7651781">
                <a:moveTo>
                  <a:pt x="0" y="0"/>
                </a:moveTo>
                <a:lnTo>
                  <a:pt x="15813682" y="0"/>
                </a:lnTo>
                <a:lnTo>
                  <a:pt x="15813682" y="7651782"/>
                </a:lnTo>
                <a:lnTo>
                  <a:pt x="0" y="7651782"/>
                </a:lnTo>
                <a:lnTo>
                  <a:pt x="0" y="0"/>
                </a:lnTo>
                <a:close/>
              </a:path>
            </a:pathLst>
          </a:custGeom>
          <a:blipFill>
            <a:blip xmlns:r="http://schemas.openxmlformats.org/officeDocument/2006/relationships" r:embed="rId3"/>
            <a:stretch>
              <a:fillRect l="0" t="0" r="0" b="0"/>
            </a:stretch>
          </a:blipFill>
        </p:spPr>
      </p:sp>
      <p:sp>
        <p:nvSpPr>
          <p:cNvPr id="1048744" name="TextBox 5"/>
          <p:cNvSpPr txBox="1"/>
          <p:nvPr/>
        </p:nvSpPr>
        <p:spPr>
          <a:xfrm rot="0">
            <a:off x="1710200" y="8491537"/>
            <a:ext cx="15469176" cy="3492499"/>
          </a:xfrm>
          <a:prstGeom prst="rect"/>
        </p:spPr>
        <p:txBody>
          <a:bodyPr anchor="t" bIns="0" lIns="0" rIns="0" rtlCol="0" tIns="0">
            <a:spAutoFit/>
          </a:bodyPr>
          <a:p>
            <a:pPr algn="just">
              <a:lnSpc>
                <a:spcPts val="3779"/>
              </a:lnSpc>
            </a:pPr>
            <a:r>
              <a:rPr sz="2699" lang="en-US">
                <a:solidFill>
                  <a:srgbClr val="000000"/>
                </a:solidFill>
                <a:latin typeface="Canva Sans"/>
              </a:rPr>
              <a:t>This Chart gives us the top 10 countries with the highest GDP values, Not surprising that China takes a massive lead, followed by Brazil. The least of this top 10 list is South Africa.</a:t>
            </a:r>
          </a:p>
          <a:p>
            <a:pPr algn="just">
              <a:lnSpc>
                <a:spcPts val="3359"/>
              </a:lnSpc>
            </a:pPr>
          </a:p>
          <a:p>
            <a:pPr algn="just">
              <a:lnSpc>
                <a:spcPts val="3359"/>
              </a:lnSpc>
            </a:pPr>
          </a:p>
          <a:p>
            <a:pPr algn="just">
              <a:lnSpc>
                <a:spcPts val="3359"/>
              </a:lnSpc>
            </a:pPr>
          </a:p>
          <a:p>
            <a:pPr algn="just">
              <a:lnSpc>
                <a:spcPts val="3359"/>
              </a:lnSpc>
            </a:pPr>
          </a:p>
          <a:p>
            <a:pPr algn="just">
              <a:lnSpc>
                <a:spcPts val="3359"/>
              </a:lnSpc>
            </a:pPr>
          </a:p>
          <a:p>
            <a:pPr>
              <a:lnSpc>
                <a:spcPts val="2940"/>
              </a:lnSpc>
            </a:pPr>
          </a:p>
        </p:txBody>
      </p:sp>
      <p:sp>
        <p:nvSpPr>
          <p:cNvPr id="1048745" name="TextBox 6"/>
          <p:cNvSpPr txBox="1"/>
          <p:nvPr/>
        </p:nvSpPr>
        <p:spPr>
          <a:xfrm rot="0">
            <a:off x="414185" y="4293251"/>
            <a:ext cx="875556" cy="609600"/>
          </a:xfrm>
          <a:prstGeom prst="rect"/>
        </p:spPr>
        <p:txBody>
          <a:bodyPr anchor="t" bIns="0" lIns="0" rIns="0" rtlCol="0" tIns="0">
            <a:spAutoFit/>
          </a:bodyPr>
          <a:p>
            <a:pPr algn="ctr">
              <a:lnSpc>
                <a:spcPts val="4759"/>
              </a:lnSpc>
            </a:pPr>
            <a:r>
              <a:rPr sz="3399" lang="en-US">
                <a:solidFill>
                  <a:srgbClr val="000000"/>
                </a:solidFill>
                <a:latin typeface="Canva Sans"/>
              </a:rPr>
              <a:t>fig 3</a:t>
            </a:r>
          </a:p>
        </p:txBody>
      </p:sp>
      <p:sp>
        <p:nvSpPr>
          <p:cNvPr id="1048746" name="TextBox 7"/>
          <p:cNvSpPr txBox="1"/>
          <p:nvPr/>
        </p:nvSpPr>
        <p:spPr>
          <a:xfrm rot="0">
            <a:off x="5583882" y="-73488"/>
            <a:ext cx="8148935" cy="711200"/>
          </a:xfrm>
          <a:prstGeom prst="rect"/>
        </p:spPr>
        <p:txBody>
          <a:bodyPr anchor="t" bIns="0" lIns="0" rIns="0" rtlCol="0" tIns="0">
            <a:spAutoFit/>
          </a:bodyPr>
          <a:p>
            <a:pPr algn="ctr">
              <a:lnSpc>
                <a:spcPts val="5599"/>
              </a:lnSpc>
            </a:pPr>
            <a:r>
              <a:rPr sz="3999" lang="en-US">
                <a:solidFill>
                  <a:srgbClr val="000000"/>
                </a:solidFill>
                <a:latin typeface="Canva Sans Bold"/>
              </a:rPr>
              <a:t>Top Ten Countries with high GDP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3" name=""/>
        <p:cNvGrpSpPr/>
        <p:nvPr/>
      </p:nvGrpSpPr>
      <p:grpSpPr>
        <a:xfrm>
          <a:off x="0" y="0"/>
          <a:ext cx="0" cy="0"/>
          <a:chOff x="0" y="0"/>
          <a:chExt cx="0" cy="0"/>
        </a:xfrm>
      </p:grpSpPr>
      <p:sp>
        <p:nvSpPr>
          <p:cNvPr id="1048715" name="Freeform 2"/>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1"/>
            <a:stretch>
              <a:fillRect l="0" t="0" r="0" b="0"/>
            </a:stretch>
          </a:blipFill>
        </p:spPr>
      </p:sp>
      <p:sp>
        <p:nvSpPr>
          <p:cNvPr id="1048716" name="Freeform 3"/>
          <p:cNvSpPr/>
          <p:nvPr/>
        </p:nvSpPr>
        <p:spPr>
          <a:xfrm rot="0" flipH="0" flipV="0">
            <a:off x="-207582" y="-2277119"/>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2"/>
            <a:stretch>
              <a:fillRect l="0" t="0" r="0" b="0"/>
            </a:stretch>
          </a:blipFill>
        </p:spPr>
      </p:sp>
      <p:sp>
        <p:nvSpPr>
          <p:cNvPr id="1048717" name="Freeform 4"/>
          <p:cNvSpPr/>
          <p:nvPr/>
        </p:nvSpPr>
        <p:spPr>
          <a:xfrm rot="0" flipH="0" flipV="0">
            <a:off x="1315894" y="787629"/>
            <a:ext cx="16173836" cy="7635716"/>
          </a:xfrm>
          <a:custGeom>
            <a:avLst/>
            <a:ahLst/>
            <a:rect l="l" t="t" r="r" b="b"/>
            <a:pathLst>
              <a:path w="16173836" h="7635716">
                <a:moveTo>
                  <a:pt x="0" y="0"/>
                </a:moveTo>
                <a:lnTo>
                  <a:pt x="16173836" y="0"/>
                </a:lnTo>
                <a:lnTo>
                  <a:pt x="16173836" y="7635716"/>
                </a:lnTo>
                <a:lnTo>
                  <a:pt x="0" y="7635716"/>
                </a:lnTo>
                <a:lnTo>
                  <a:pt x="0" y="0"/>
                </a:lnTo>
                <a:close/>
              </a:path>
            </a:pathLst>
          </a:custGeom>
          <a:blipFill>
            <a:blip xmlns:r="http://schemas.openxmlformats.org/officeDocument/2006/relationships" r:embed="rId3"/>
            <a:stretch>
              <a:fillRect l="0" t="0" r="0" b="0"/>
            </a:stretch>
          </a:blipFill>
        </p:spPr>
      </p:sp>
      <p:sp>
        <p:nvSpPr>
          <p:cNvPr id="1048718" name="TextBox 5"/>
          <p:cNvSpPr txBox="1"/>
          <p:nvPr/>
        </p:nvSpPr>
        <p:spPr>
          <a:xfrm rot="0">
            <a:off x="1790124" y="8710612"/>
            <a:ext cx="15469176" cy="850900"/>
          </a:xfrm>
          <a:prstGeom prst="rect"/>
        </p:spPr>
        <p:txBody>
          <a:bodyPr anchor="t" bIns="0" lIns="0" rIns="0" rtlCol="0" tIns="0">
            <a:spAutoFit/>
          </a:bodyPr>
          <a:p>
            <a:pPr algn="just">
              <a:lnSpc>
                <a:spcPts val="3639"/>
              </a:lnSpc>
            </a:pPr>
            <a:r>
              <a:rPr sz="2599" lang="en-US">
                <a:solidFill>
                  <a:srgbClr val="000000"/>
                </a:solidFill>
                <a:latin typeface="Canva Sans"/>
              </a:rPr>
              <a:t>From the Bar Chart above, it is evident that Sub-Saharan Africa is the Region with the highest income group</a:t>
            </a:r>
            <a:r>
              <a:rPr sz="2599" lang="en-US">
                <a:solidFill>
                  <a:srgbClr val="000000"/>
                </a:solidFill>
                <a:latin typeface="Canva Sans"/>
              </a:rPr>
              <a:t>.</a:t>
            </a:r>
          </a:p>
          <a:p>
            <a:pPr>
              <a:lnSpc>
                <a:spcPts val="3079"/>
              </a:lnSpc>
            </a:pPr>
          </a:p>
        </p:txBody>
      </p:sp>
      <p:sp>
        <p:nvSpPr>
          <p:cNvPr id="1048719" name="TextBox 6"/>
          <p:cNvSpPr txBox="1"/>
          <p:nvPr/>
        </p:nvSpPr>
        <p:spPr>
          <a:xfrm rot="0">
            <a:off x="116309" y="4346108"/>
            <a:ext cx="886420" cy="609599"/>
          </a:xfrm>
          <a:prstGeom prst="rect"/>
        </p:spPr>
        <p:txBody>
          <a:bodyPr anchor="t" bIns="0" lIns="0" rIns="0" rtlCol="0" tIns="0">
            <a:spAutoFit/>
          </a:bodyPr>
          <a:p>
            <a:pPr algn="ctr">
              <a:lnSpc>
                <a:spcPts val="4759"/>
              </a:lnSpc>
            </a:pPr>
            <a:r>
              <a:rPr sz="3399" lang="en-US">
                <a:solidFill>
                  <a:srgbClr val="000000"/>
                </a:solidFill>
                <a:latin typeface="Canva Sans"/>
              </a:rPr>
              <a:t>fig 4</a:t>
            </a:r>
          </a:p>
        </p:txBody>
      </p:sp>
      <p:sp>
        <p:nvSpPr>
          <p:cNvPr id="1048720" name="TextBox 7"/>
          <p:cNvSpPr txBox="1"/>
          <p:nvPr/>
        </p:nvSpPr>
        <p:spPr>
          <a:xfrm rot="0">
            <a:off x="7170093" y="-73488"/>
            <a:ext cx="4976515" cy="711200"/>
          </a:xfrm>
          <a:prstGeom prst="rect"/>
        </p:spPr>
        <p:txBody>
          <a:bodyPr anchor="t" bIns="0" lIns="0" rIns="0" rtlCol="0" tIns="0">
            <a:spAutoFit/>
          </a:bodyPr>
          <a:p>
            <a:pPr algn="ctr">
              <a:lnSpc>
                <a:spcPts val="5599"/>
              </a:lnSpc>
            </a:pPr>
            <a:r>
              <a:rPr sz="3999" lang="en-US">
                <a:solidFill>
                  <a:srgbClr val="000000"/>
                </a:solidFill>
                <a:latin typeface="Canva Sans Bold"/>
              </a:rPr>
              <a:t>Region-wise Income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1" name=""/>
        <p:cNvGrpSpPr/>
        <p:nvPr/>
      </p:nvGrpSpPr>
      <p:grpSpPr>
        <a:xfrm>
          <a:off x="0" y="0"/>
          <a:ext cx="0" cy="0"/>
          <a:chOff x="0" y="0"/>
          <a:chExt cx="0" cy="0"/>
        </a:xfrm>
      </p:grpSpPr>
      <p:sp>
        <p:nvSpPr>
          <p:cNvPr id="1048703" name="Freeform 2"/>
          <p:cNvSpPr/>
          <p:nvPr/>
        </p:nvSpPr>
        <p:spPr>
          <a:xfrm rot="0" flipH="0" flipV="0">
            <a:off x="62210"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1"/>
            <a:stretch>
              <a:fillRect l="0" t="0" r="0" b="0"/>
            </a:stretch>
          </a:blipFill>
        </p:spPr>
      </p:sp>
      <p:sp>
        <p:nvSpPr>
          <p:cNvPr id="1048704" name="Freeform 3"/>
          <p:cNvSpPr/>
          <p:nvPr/>
        </p:nvSpPr>
        <p:spPr>
          <a:xfrm rot="0" flipH="0" flipV="0">
            <a:off x="-207582" y="-2277119"/>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2"/>
            <a:stretch>
              <a:fillRect l="0" t="0" r="0" b="0"/>
            </a:stretch>
          </a:blipFill>
        </p:spPr>
      </p:sp>
      <p:sp>
        <p:nvSpPr>
          <p:cNvPr id="1048705" name="Freeform 4"/>
          <p:cNvSpPr/>
          <p:nvPr/>
        </p:nvSpPr>
        <p:spPr>
          <a:xfrm rot="0" flipH="0" flipV="0">
            <a:off x="1928823" y="736064"/>
            <a:ext cx="16359177" cy="8057017"/>
          </a:xfrm>
          <a:custGeom>
            <a:avLst/>
            <a:ahLst/>
            <a:rect l="l" t="t" r="r" b="b"/>
            <a:pathLst>
              <a:path w="16359177" h="8057017">
                <a:moveTo>
                  <a:pt x="0" y="0"/>
                </a:moveTo>
                <a:lnTo>
                  <a:pt x="16359177" y="0"/>
                </a:lnTo>
                <a:lnTo>
                  <a:pt x="16359177" y="8057018"/>
                </a:lnTo>
                <a:lnTo>
                  <a:pt x="0" y="8057018"/>
                </a:lnTo>
                <a:lnTo>
                  <a:pt x="0" y="0"/>
                </a:lnTo>
                <a:close/>
              </a:path>
            </a:pathLst>
          </a:custGeom>
          <a:blipFill>
            <a:blip xmlns:r="http://schemas.openxmlformats.org/officeDocument/2006/relationships" r:embed="rId3"/>
            <a:stretch>
              <a:fillRect l="0" t="0" r="0" b="0"/>
            </a:stretch>
          </a:blipFill>
        </p:spPr>
      </p:sp>
      <p:sp>
        <p:nvSpPr>
          <p:cNvPr id="1048706" name="TextBox 5"/>
          <p:cNvSpPr txBox="1"/>
          <p:nvPr/>
        </p:nvSpPr>
        <p:spPr>
          <a:xfrm rot="0">
            <a:off x="119360" y="4346108"/>
            <a:ext cx="880318" cy="609599"/>
          </a:xfrm>
          <a:prstGeom prst="rect"/>
        </p:spPr>
        <p:txBody>
          <a:bodyPr anchor="t" bIns="0" lIns="0" rIns="0" rtlCol="0" tIns="0">
            <a:spAutoFit/>
          </a:bodyPr>
          <a:p>
            <a:pPr algn="ctr">
              <a:lnSpc>
                <a:spcPts val="4759"/>
              </a:lnSpc>
            </a:pPr>
            <a:r>
              <a:rPr sz="3399" lang="en-US">
                <a:solidFill>
                  <a:srgbClr val="000000"/>
                </a:solidFill>
                <a:latin typeface="Canva Sans"/>
              </a:rPr>
              <a:t>fig 5</a:t>
            </a:r>
          </a:p>
        </p:txBody>
      </p:sp>
      <p:sp>
        <p:nvSpPr>
          <p:cNvPr id="1048707" name="TextBox 6"/>
          <p:cNvSpPr txBox="1"/>
          <p:nvPr/>
        </p:nvSpPr>
        <p:spPr>
          <a:xfrm rot="0">
            <a:off x="2561569" y="8944558"/>
            <a:ext cx="15469176" cy="1219199"/>
          </a:xfrm>
          <a:prstGeom prst="rect"/>
        </p:spPr>
        <p:txBody>
          <a:bodyPr anchor="t" bIns="0" lIns="0" rIns="0" rtlCol="0" tIns="0">
            <a:spAutoFit/>
          </a:bodyPr>
          <a:p>
            <a:pPr>
              <a:lnSpc>
                <a:spcPts val="3219"/>
              </a:lnSpc>
            </a:pPr>
            <a:r>
              <a:rPr sz="2299" lang="en-US">
                <a:solidFill>
                  <a:srgbClr val="000000"/>
                </a:solidFill>
                <a:latin typeface="Canva Sans"/>
              </a:rPr>
              <a:t>This bar chart gives us an insight as to what year has the highest recorded total electricity rate. It has therefore been discovered that the highest total electricity rate was recorded in 2010 closely followed by 2011. The least recorded rates occurred in the 1960's.</a:t>
            </a:r>
          </a:p>
        </p:txBody>
      </p:sp>
      <p:sp>
        <p:nvSpPr>
          <p:cNvPr id="1048708" name="TextBox 7"/>
          <p:cNvSpPr txBox="1"/>
          <p:nvPr/>
        </p:nvSpPr>
        <p:spPr>
          <a:xfrm rot="0">
            <a:off x="5833407" y="-94643"/>
            <a:ext cx="9352062" cy="711200"/>
          </a:xfrm>
          <a:prstGeom prst="rect"/>
        </p:spPr>
        <p:txBody>
          <a:bodyPr anchor="t" bIns="0" lIns="0" rIns="0" rtlCol="0" tIns="0">
            <a:spAutoFit/>
          </a:bodyPr>
          <a:p>
            <a:pPr algn="ctr">
              <a:lnSpc>
                <a:spcPts val="5599"/>
              </a:lnSpc>
            </a:pPr>
            <a:r>
              <a:rPr sz="3999" lang="en-US">
                <a:solidFill>
                  <a:srgbClr val="000000"/>
                </a:solidFill>
                <a:latin typeface="Canva Sans Bold"/>
              </a:rPr>
              <a:t>Highest Recorded Electrification Rate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2" name=""/>
        <p:cNvGrpSpPr/>
        <p:nvPr/>
      </p:nvGrpSpPr>
      <p:grpSpPr>
        <a:xfrm>
          <a:off x="0" y="0"/>
          <a:ext cx="0" cy="0"/>
          <a:chOff x="0" y="0"/>
          <a:chExt cx="0" cy="0"/>
        </a:xfrm>
      </p:grpSpPr>
      <p:sp>
        <p:nvSpPr>
          <p:cNvPr id="1048709" name="Freeform 2"/>
          <p:cNvSpPr/>
          <p:nvPr/>
        </p:nvSpPr>
        <p:spPr>
          <a:xfrm rot="0" flipH="0" flipV="0">
            <a:off x="-207582" y="-2248544"/>
            <a:ext cx="5120602" cy="2982504"/>
          </a:xfrm>
          <a:custGeom>
            <a:avLst/>
            <a:ahLst/>
            <a:rect l="l" t="t" r="r" b="b"/>
            <a:pathLst>
              <a:path w="5120602" h="2982504">
                <a:moveTo>
                  <a:pt x="0" y="0"/>
                </a:moveTo>
                <a:lnTo>
                  <a:pt x="5120601" y="0"/>
                </a:lnTo>
                <a:lnTo>
                  <a:pt x="5120601" y="2982504"/>
                </a:lnTo>
                <a:lnTo>
                  <a:pt x="0" y="2982504"/>
                </a:lnTo>
                <a:lnTo>
                  <a:pt x="0" y="0"/>
                </a:lnTo>
                <a:close/>
              </a:path>
            </a:pathLst>
          </a:custGeom>
          <a:blipFill>
            <a:blip xmlns:r="http://schemas.openxmlformats.org/officeDocument/2006/relationships" r:embed="rId1"/>
            <a:stretch>
              <a:fillRect l="0" t="0" r="0" b="-71688"/>
            </a:stretch>
          </a:blipFill>
        </p:spPr>
      </p:sp>
      <p:sp>
        <p:nvSpPr>
          <p:cNvPr id="1048710" name="Freeform 3"/>
          <p:cNvSpPr/>
          <p:nvPr/>
        </p:nvSpPr>
        <p:spPr>
          <a:xfrm rot="0" flipH="0" flipV="0">
            <a:off x="3322900" y="644189"/>
            <a:ext cx="13557176" cy="8614111"/>
          </a:xfrm>
          <a:custGeom>
            <a:avLst/>
            <a:ahLst/>
            <a:rect l="l" t="t" r="r" b="b"/>
            <a:pathLst>
              <a:path w="13557176" h="8614111">
                <a:moveTo>
                  <a:pt x="0" y="0"/>
                </a:moveTo>
                <a:lnTo>
                  <a:pt x="13557177" y="0"/>
                </a:lnTo>
                <a:lnTo>
                  <a:pt x="13557177" y="8614111"/>
                </a:lnTo>
                <a:lnTo>
                  <a:pt x="0" y="8614111"/>
                </a:lnTo>
                <a:lnTo>
                  <a:pt x="0" y="0"/>
                </a:lnTo>
                <a:close/>
              </a:path>
            </a:pathLst>
          </a:custGeom>
          <a:blipFill>
            <a:blip xmlns:r="http://schemas.openxmlformats.org/officeDocument/2006/relationships" r:embed="rId2"/>
            <a:stretch>
              <a:fillRect l="0" t="-1708" r="0" b="-1708"/>
            </a:stretch>
          </a:blipFill>
        </p:spPr>
      </p:sp>
      <p:sp>
        <p:nvSpPr>
          <p:cNvPr id="1048711" name="TextBox 4"/>
          <p:cNvSpPr txBox="1"/>
          <p:nvPr/>
        </p:nvSpPr>
        <p:spPr>
          <a:xfrm rot="0">
            <a:off x="577304" y="4370854"/>
            <a:ext cx="902791" cy="609600"/>
          </a:xfrm>
          <a:prstGeom prst="rect"/>
        </p:spPr>
        <p:txBody>
          <a:bodyPr anchor="t" bIns="0" lIns="0" rIns="0" rtlCol="0" tIns="0">
            <a:spAutoFit/>
          </a:bodyPr>
          <a:p>
            <a:pPr algn="ctr">
              <a:lnSpc>
                <a:spcPts val="4759"/>
              </a:lnSpc>
            </a:pPr>
            <a:r>
              <a:rPr sz="3399" lang="en-US">
                <a:solidFill>
                  <a:srgbClr val="000000"/>
                </a:solidFill>
                <a:latin typeface="Canva Sans"/>
              </a:rPr>
              <a:t>fig 6</a:t>
            </a:r>
          </a:p>
        </p:txBody>
      </p:sp>
      <p:sp>
        <p:nvSpPr>
          <p:cNvPr id="1048712" name="TextBox 5"/>
          <p:cNvSpPr txBox="1"/>
          <p:nvPr/>
        </p:nvSpPr>
        <p:spPr>
          <a:xfrm rot="0">
            <a:off x="2644602" y="9427782"/>
            <a:ext cx="15469176" cy="863599"/>
          </a:xfrm>
          <a:prstGeom prst="rect"/>
        </p:spPr>
        <p:txBody>
          <a:bodyPr anchor="t" bIns="0" lIns="0" rIns="0" rtlCol="0" tIns="0">
            <a:spAutoFit/>
          </a:bodyPr>
          <a:p>
            <a:pPr>
              <a:lnSpc>
                <a:spcPts val="3359"/>
              </a:lnSpc>
            </a:pPr>
            <a:r>
              <a:rPr sz="2399" lang="en-US">
                <a:solidFill>
                  <a:srgbClr val="000000"/>
                </a:solidFill>
                <a:latin typeface="Canva Sans"/>
              </a:rPr>
              <a:t>This line chart gives us a vivid visuals to discover what year had the highest record of GDP value across all regions, 2011 clearly takes the spotlight followed by 2010.</a:t>
            </a:r>
          </a:p>
        </p:txBody>
      </p:sp>
      <p:sp>
        <p:nvSpPr>
          <p:cNvPr id="1048713" name="Freeform 6"/>
          <p:cNvSpPr/>
          <p:nvPr/>
        </p:nvSpPr>
        <p:spPr>
          <a:xfrm rot="0" flipH="0" flipV="0">
            <a:off x="197359" y="6027477"/>
            <a:ext cx="2447242" cy="3087118"/>
          </a:xfrm>
          <a:custGeom>
            <a:avLst/>
            <a:ahLst/>
            <a:rect l="l" t="t" r="r" b="b"/>
            <a:pathLst>
              <a:path w="2447242" h="3087118">
                <a:moveTo>
                  <a:pt x="0" y="0"/>
                </a:moveTo>
                <a:lnTo>
                  <a:pt x="2447243" y="0"/>
                </a:lnTo>
                <a:lnTo>
                  <a:pt x="2447243" y="3087117"/>
                </a:lnTo>
                <a:lnTo>
                  <a:pt x="0" y="3087117"/>
                </a:lnTo>
                <a:lnTo>
                  <a:pt x="0" y="0"/>
                </a:lnTo>
                <a:close/>
              </a:path>
            </a:pathLst>
          </a:custGeom>
          <a:blipFill>
            <a:blip xmlns:r="http://schemas.openxmlformats.org/officeDocument/2006/relationships" r:embed="rId3"/>
            <a:stretch>
              <a:fillRect l="0" t="0" r="0" b="0"/>
            </a:stretch>
          </a:blipFill>
        </p:spPr>
      </p:sp>
      <p:sp>
        <p:nvSpPr>
          <p:cNvPr id="1048714" name="TextBox 7"/>
          <p:cNvSpPr txBox="1"/>
          <p:nvPr/>
        </p:nvSpPr>
        <p:spPr>
          <a:xfrm rot="0">
            <a:off x="7122779" y="-94643"/>
            <a:ext cx="6773317" cy="711200"/>
          </a:xfrm>
          <a:prstGeom prst="rect"/>
        </p:spPr>
        <p:txBody>
          <a:bodyPr anchor="t" bIns="0" lIns="0" rIns="0" rtlCol="0" tIns="0">
            <a:spAutoFit/>
          </a:bodyPr>
          <a:p>
            <a:pPr algn="ctr">
              <a:lnSpc>
                <a:spcPts val="5599"/>
              </a:lnSpc>
            </a:pPr>
            <a:r>
              <a:rPr sz="3999" lang="en-US">
                <a:solidFill>
                  <a:srgbClr val="000000"/>
                </a:solidFill>
                <a:latin typeface="Canva Sans Bold"/>
              </a:rPr>
              <a:t>GDP growth across Regions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8" name=""/>
        <p:cNvGrpSpPr/>
        <p:nvPr/>
      </p:nvGrpSpPr>
      <p:grpSpPr>
        <a:xfrm>
          <a:off x="0" y="0"/>
          <a:ext cx="0" cy="0"/>
          <a:chOff x="0" y="0"/>
          <a:chExt cx="0" cy="0"/>
        </a:xfrm>
      </p:grpSpPr>
      <p:sp>
        <p:nvSpPr>
          <p:cNvPr id="1048747" name="Freeform 2"/>
          <p:cNvSpPr/>
          <p:nvPr/>
        </p:nvSpPr>
        <p:spPr>
          <a:xfrm rot="0" flipH="0" flipV="0">
            <a:off x="0" y="-1953804"/>
            <a:ext cx="5120602" cy="2982504"/>
          </a:xfrm>
          <a:custGeom>
            <a:avLst/>
            <a:ahLst/>
            <a:rect l="l" t="t" r="r" b="b"/>
            <a:pathLst>
              <a:path w="5120602" h="2982504">
                <a:moveTo>
                  <a:pt x="0" y="0"/>
                </a:moveTo>
                <a:lnTo>
                  <a:pt x="5120602" y="0"/>
                </a:lnTo>
                <a:lnTo>
                  <a:pt x="5120602" y="2982504"/>
                </a:lnTo>
                <a:lnTo>
                  <a:pt x="0" y="2982504"/>
                </a:lnTo>
                <a:lnTo>
                  <a:pt x="0" y="0"/>
                </a:lnTo>
                <a:close/>
              </a:path>
            </a:pathLst>
          </a:custGeom>
          <a:blipFill>
            <a:blip xmlns:r="http://schemas.openxmlformats.org/officeDocument/2006/relationships" r:embed="rId1"/>
            <a:stretch>
              <a:fillRect l="0" t="0" r="0" b="-71688"/>
            </a:stretch>
          </a:blipFill>
        </p:spPr>
      </p:sp>
      <p:sp>
        <p:nvSpPr>
          <p:cNvPr id="1048748" name="Freeform 3"/>
          <p:cNvSpPr/>
          <p:nvPr/>
        </p:nvSpPr>
        <p:spPr>
          <a:xfrm rot="0" flipH="0" flipV="0">
            <a:off x="396908" y="1231229"/>
            <a:ext cx="17494184" cy="6278519"/>
          </a:xfrm>
          <a:custGeom>
            <a:avLst/>
            <a:ahLst/>
            <a:rect l="l" t="t" r="r" b="b"/>
            <a:pathLst>
              <a:path w="17494184" h="6278519">
                <a:moveTo>
                  <a:pt x="0" y="0"/>
                </a:moveTo>
                <a:lnTo>
                  <a:pt x="17494184" y="0"/>
                </a:lnTo>
                <a:lnTo>
                  <a:pt x="17494184" y="6278518"/>
                </a:lnTo>
                <a:lnTo>
                  <a:pt x="0" y="6278518"/>
                </a:lnTo>
                <a:lnTo>
                  <a:pt x="0" y="0"/>
                </a:lnTo>
                <a:close/>
              </a:path>
            </a:pathLst>
          </a:custGeom>
          <a:blipFill>
            <a:blip xmlns:r="http://schemas.openxmlformats.org/officeDocument/2006/relationships" r:embed="rId2"/>
            <a:stretch>
              <a:fillRect l="0" t="0" r="0" b="0"/>
            </a:stretch>
          </a:blipFill>
        </p:spPr>
      </p:sp>
      <p:sp>
        <p:nvSpPr>
          <p:cNvPr id="1048749" name="TextBox 4"/>
          <p:cNvSpPr txBox="1"/>
          <p:nvPr/>
        </p:nvSpPr>
        <p:spPr>
          <a:xfrm rot="0">
            <a:off x="158279" y="7443072"/>
            <a:ext cx="838051" cy="609599"/>
          </a:xfrm>
          <a:prstGeom prst="rect"/>
        </p:spPr>
        <p:txBody>
          <a:bodyPr anchor="t" bIns="0" lIns="0" rIns="0" rtlCol="0" tIns="0">
            <a:spAutoFit/>
          </a:bodyPr>
          <a:p>
            <a:pPr algn="ctr">
              <a:lnSpc>
                <a:spcPts val="4759"/>
              </a:lnSpc>
            </a:pPr>
            <a:r>
              <a:rPr sz="3399" lang="en-US">
                <a:solidFill>
                  <a:srgbClr val="000000"/>
                </a:solidFill>
                <a:latin typeface="Canva Sans"/>
              </a:rPr>
              <a:t>fig 7</a:t>
            </a:r>
          </a:p>
        </p:txBody>
      </p:sp>
      <p:sp>
        <p:nvSpPr>
          <p:cNvPr id="1048750" name="Freeform 5"/>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3"/>
            <a:stretch>
              <a:fillRect l="0" t="0" r="0" b="0"/>
            </a:stretch>
          </a:blipFill>
        </p:spPr>
      </p:sp>
      <p:sp>
        <p:nvSpPr>
          <p:cNvPr id="1048751" name="TextBox 6"/>
          <p:cNvSpPr txBox="1"/>
          <p:nvPr/>
        </p:nvSpPr>
        <p:spPr>
          <a:xfrm rot="0">
            <a:off x="1176569" y="8048625"/>
            <a:ext cx="16082731" cy="905935"/>
          </a:xfrm>
          <a:prstGeom prst="rect"/>
        </p:spPr>
        <p:txBody>
          <a:bodyPr anchor="t" bIns="0" lIns="0" rIns="0" rtlCol="0" tIns="0">
            <a:spAutoFit/>
          </a:bodyPr>
          <a:p>
            <a:pPr>
              <a:lnSpc>
                <a:spcPts val="3616"/>
              </a:lnSpc>
            </a:pPr>
            <a:r>
              <a:rPr sz="2583" lang="en-US">
                <a:solidFill>
                  <a:srgbClr val="000000"/>
                </a:solidFill>
                <a:latin typeface="Canva Sans"/>
              </a:rPr>
              <a:t>Here we can see from this chart the uncovering of the top 10 countries based on their income rate and group. Zimbabwe has the highest group of Lower middle income earners</a:t>
            </a:r>
          </a:p>
        </p:txBody>
      </p:sp>
      <p:sp>
        <p:nvSpPr>
          <p:cNvPr id="1048752" name="TextBox 7"/>
          <p:cNvSpPr txBox="1"/>
          <p:nvPr/>
        </p:nvSpPr>
        <p:spPr>
          <a:xfrm rot="0">
            <a:off x="6170340" y="-73488"/>
            <a:ext cx="6976021" cy="711200"/>
          </a:xfrm>
          <a:prstGeom prst="rect"/>
        </p:spPr>
        <p:txBody>
          <a:bodyPr anchor="t" bIns="0" lIns="0" rIns="0" rtlCol="0" tIns="0">
            <a:spAutoFit/>
          </a:bodyPr>
          <a:p>
            <a:pPr algn="ctr">
              <a:lnSpc>
                <a:spcPts val="5599"/>
              </a:lnSpc>
            </a:pPr>
            <a:r>
              <a:rPr sz="3999" lang="en-US">
                <a:solidFill>
                  <a:srgbClr val="000000"/>
                </a:solidFill>
                <a:latin typeface="Canva Sans Bold"/>
              </a:rPr>
              <a:t>Country-wise Income Group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9" name=""/>
        <p:cNvGrpSpPr/>
        <p:nvPr/>
      </p:nvGrpSpPr>
      <p:grpSpPr>
        <a:xfrm>
          <a:off x="0" y="0"/>
          <a:ext cx="0" cy="0"/>
          <a:chOff x="0" y="0"/>
          <a:chExt cx="0" cy="0"/>
        </a:xfrm>
      </p:grpSpPr>
      <p:sp>
        <p:nvSpPr>
          <p:cNvPr id="1048753" name="Freeform 2"/>
          <p:cNvSpPr/>
          <p:nvPr/>
        </p:nvSpPr>
        <p:spPr>
          <a:xfrm rot="0" flipH="0" flipV="0">
            <a:off x="0" y="-2001429"/>
            <a:ext cx="5120602" cy="2982504"/>
          </a:xfrm>
          <a:custGeom>
            <a:avLst/>
            <a:ahLst/>
            <a:rect l="l" t="t" r="r" b="b"/>
            <a:pathLst>
              <a:path w="5120602" h="2982504">
                <a:moveTo>
                  <a:pt x="0" y="0"/>
                </a:moveTo>
                <a:lnTo>
                  <a:pt x="5120602" y="0"/>
                </a:lnTo>
                <a:lnTo>
                  <a:pt x="5120602" y="2982504"/>
                </a:lnTo>
                <a:lnTo>
                  <a:pt x="0" y="2982504"/>
                </a:lnTo>
                <a:lnTo>
                  <a:pt x="0" y="0"/>
                </a:lnTo>
                <a:close/>
              </a:path>
            </a:pathLst>
          </a:custGeom>
          <a:blipFill>
            <a:blip xmlns:r="http://schemas.openxmlformats.org/officeDocument/2006/relationships" r:embed="rId1"/>
            <a:stretch>
              <a:fillRect l="0" t="0" r="0" b="-71688"/>
            </a:stretch>
          </a:blipFill>
        </p:spPr>
      </p:sp>
      <p:sp>
        <p:nvSpPr>
          <p:cNvPr id="1048754" name="Freeform 3"/>
          <p:cNvSpPr/>
          <p:nvPr/>
        </p:nvSpPr>
        <p:spPr>
          <a:xfrm rot="0" flipH="0" flipV="0">
            <a:off x="4753635" y="1437459"/>
            <a:ext cx="13114019" cy="8401827"/>
          </a:xfrm>
          <a:custGeom>
            <a:avLst/>
            <a:ahLst/>
            <a:rect l="l" t="t" r="r" b="b"/>
            <a:pathLst>
              <a:path w="13114019" h="8401827">
                <a:moveTo>
                  <a:pt x="0" y="0"/>
                </a:moveTo>
                <a:lnTo>
                  <a:pt x="13114018" y="0"/>
                </a:lnTo>
                <a:lnTo>
                  <a:pt x="13114018" y="8401827"/>
                </a:lnTo>
                <a:lnTo>
                  <a:pt x="0" y="8401827"/>
                </a:lnTo>
                <a:lnTo>
                  <a:pt x="0" y="0"/>
                </a:lnTo>
                <a:close/>
              </a:path>
            </a:pathLst>
          </a:custGeom>
          <a:blipFill>
            <a:blip xmlns:r="http://schemas.openxmlformats.org/officeDocument/2006/relationships" r:embed="rId2"/>
            <a:stretch>
              <a:fillRect l="-2374" t="0" r="-8231" b="0"/>
            </a:stretch>
          </a:blipFill>
        </p:spPr>
      </p:sp>
      <p:sp>
        <p:nvSpPr>
          <p:cNvPr id="1048755" name="TextBox 4"/>
          <p:cNvSpPr txBox="1"/>
          <p:nvPr/>
        </p:nvSpPr>
        <p:spPr>
          <a:xfrm rot="0">
            <a:off x="6936864" y="268170"/>
            <a:ext cx="5535216" cy="927099"/>
          </a:xfrm>
          <a:prstGeom prst="rect"/>
        </p:spPr>
        <p:txBody>
          <a:bodyPr anchor="t" bIns="0" lIns="0" rIns="0" rtlCol="0" tIns="0">
            <a:spAutoFit/>
          </a:bodyPr>
          <a:p>
            <a:pPr algn="ctr">
              <a:lnSpc>
                <a:spcPts val="7279"/>
              </a:lnSpc>
            </a:pPr>
            <a:r>
              <a:rPr sz="5199" lang="en-US">
                <a:solidFill>
                  <a:srgbClr val="000000"/>
                </a:solidFill>
                <a:latin typeface="Canva Sans Bold"/>
              </a:rPr>
              <a:t>Data Preparation</a:t>
            </a:r>
          </a:p>
        </p:txBody>
      </p:sp>
      <p:sp>
        <p:nvSpPr>
          <p:cNvPr id="1048756" name="Freeform 5"/>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3"/>
            <a:stretch>
              <a:fillRect l="0" t="0" r="0" b="0"/>
            </a:stretch>
          </a:blipFill>
        </p:spPr>
      </p:sp>
      <p:sp>
        <p:nvSpPr>
          <p:cNvPr id="1048757" name="TextBox 6"/>
          <p:cNvSpPr txBox="1"/>
          <p:nvPr/>
        </p:nvSpPr>
        <p:spPr>
          <a:xfrm rot="0">
            <a:off x="352890" y="3055518"/>
            <a:ext cx="4089371" cy="4876800"/>
          </a:xfrm>
          <a:prstGeom prst="rect"/>
        </p:spPr>
        <p:txBody>
          <a:bodyPr anchor="t" bIns="0" lIns="0" rIns="0" rtlCol="0" tIns="0">
            <a:spAutoFit/>
          </a:bodyPr>
          <a:p>
            <a:pPr>
              <a:lnSpc>
                <a:spcPts val="4759"/>
              </a:lnSpc>
            </a:pPr>
            <a:r>
              <a:rPr sz="3399" lang="en-US">
                <a:solidFill>
                  <a:srgbClr val="000000"/>
                </a:solidFill>
                <a:latin typeface="Canva Sans"/>
              </a:rPr>
              <a:t>Different Datasets of Electrification rate, GDP Value, Region-wise segregation, and Income Group were combined and collated as a Single Dataset for the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60" name=""/>
        <p:cNvGrpSpPr/>
        <p:nvPr/>
      </p:nvGrpSpPr>
      <p:grpSpPr>
        <a:xfrm>
          <a:off x="0" y="0"/>
          <a:ext cx="0" cy="0"/>
          <a:chOff x="0" y="0"/>
          <a:chExt cx="0" cy="0"/>
        </a:xfrm>
      </p:grpSpPr>
      <p:sp>
        <p:nvSpPr>
          <p:cNvPr id="1048696" name="Freeform 2"/>
          <p:cNvSpPr/>
          <p:nvPr/>
        </p:nvSpPr>
        <p:spPr>
          <a:xfrm rot="0" flipH="0" flipV="0">
            <a:off x="0" y="-2001429"/>
            <a:ext cx="5120602" cy="2982504"/>
          </a:xfrm>
          <a:custGeom>
            <a:avLst/>
            <a:ahLst/>
            <a:rect l="l" t="t" r="r" b="b"/>
            <a:pathLst>
              <a:path w="5120602" h="2982504">
                <a:moveTo>
                  <a:pt x="0" y="0"/>
                </a:moveTo>
                <a:lnTo>
                  <a:pt x="5120602" y="0"/>
                </a:lnTo>
                <a:lnTo>
                  <a:pt x="5120602" y="2982504"/>
                </a:lnTo>
                <a:lnTo>
                  <a:pt x="0" y="2982504"/>
                </a:lnTo>
                <a:lnTo>
                  <a:pt x="0" y="0"/>
                </a:lnTo>
                <a:close/>
              </a:path>
            </a:pathLst>
          </a:custGeom>
          <a:blipFill>
            <a:blip xmlns:r="http://schemas.openxmlformats.org/officeDocument/2006/relationships" r:embed="rId1"/>
            <a:stretch>
              <a:fillRect l="0" t="0" r="0" b="-71688"/>
            </a:stretch>
          </a:blipFill>
        </p:spPr>
      </p:sp>
      <p:sp>
        <p:nvSpPr>
          <p:cNvPr id="1048697" name="Freeform 3"/>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2"/>
            <a:stretch>
              <a:fillRect l="0" t="0" r="0" b="0"/>
            </a:stretch>
          </a:blipFill>
        </p:spPr>
      </p:sp>
      <p:sp>
        <p:nvSpPr>
          <p:cNvPr id="1048698" name="Freeform 4"/>
          <p:cNvSpPr/>
          <p:nvPr/>
        </p:nvSpPr>
        <p:spPr>
          <a:xfrm rot="0" flipH="0" flipV="0">
            <a:off x="2878692" y="2271524"/>
            <a:ext cx="12501307" cy="6660852"/>
          </a:xfrm>
          <a:custGeom>
            <a:avLst/>
            <a:ahLst/>
            <a:rect l="l" t="t" r="r" b="b"/>
            <a:pathLst>
              <a:path w="12501307" h="6660852">
                <a:moveTo>
                  <a:pt x="0" y="0"/>
                </a:moveTo>
                <a:lnTo>
                  <a:pt x="12501306" y="0"/>
                </a:lnTo>
                <a:lnTo>
                  <a:pt x="12501306" y="6660853"/>
                </a:lnTo>
                <a:lnTo>
                  <a:pt x="0" y="6660853"/>
                </a:lnTo>
                <a:lnTo>
                  <a:pt x="0" y="0"/>
                </a:lnTo>
                <a:close/>
              </a:path>
            </a:pathLst>
          </a:custGeom>
          <a:blipFill>
            <a:blip xmlns:r="http://schemas.openxmlformats.org/officeDocument/2006/relationships" r:embed="rId3"/>
            <a:stretch>
              <a:fillRect l="0" t="0" r="0" b="0"/>
            </a:stretch>
          </a:blipFill>
        </p:spPr>
      </p:sp>
      <p:sp>
        <p:nvSpPr>
          <p:cNvPr id="1048699" name="Freeform 5"/>
          <p:cNvSpPr/>
          <p:nvPr/>
        </p:nvSpPr>
        <p:spPr>
          <a:xfrm rot="0" flipH="0" flipV="0">
            <a:off x="3293856" y="9182100"/>
            <a:ext cx="12530617" cy="988744"/>
          </a:xfrm>
          <a:custGeom>
            <a:avLst/>
            <a:ahLst/>
            <a:rect l="l" t="t" r="r" b="b"/>
            <a:pathLst>
              <a:path w="12530617" h="988744">
                <a:moveTo>
                  <a:pt x="0" y="0"/>
                </a:moveTo>
                <a:lnTo>
                  <a:pt x="12530617" y="0"/>
                </a:lnTo>
                <a:lnTo>
                  <a:pt x="12530617" y="988744"/>
                </a:lnTo>
                <a:lnTo>
                  <a:pt x="0" y="988744"/>
                </a:lnTo>
                <a:lnTo>
                  <a:pt x="0" y="0"/>
                </a:lnTo>
                <a:close/>
              </a:path>
            </a:pathLst>
          </a:custGeom>
          <a:blipFill>
            <a:blip xmlns:r="http://schemas.openxmlformats.org/officeDocument/2006/relationships" r:embed="rId4"/>
            <a:stretch>
              <a:fillRect l="0" t="0" r="0" b="0"/>
            </a:stretch>
          </a:blipFill>
        </p:spPr>
      </p:sp>
      <p:sp>
        <p:nvSpPr>
          <p:cNvPr id="1048700" name="TextBox 6"/>
          <p:cNvSpPr txBox="1"/>
          <p:nvPr/>
        </p:nvSpPr>
        <p:spPr>
          <a:xfrm rot="0">
            <a:off x="6594753" y="141605"/>
            <a:ext cx="6593086" cy="927100"/>
          </a:xfrm>
          <a:prstGeom prst="rect"/>
        </p:spPr>
        <p:txBody>
          <a:bodyPr anchor="t" bIns="0" lIns="0" rIns="0" rtlCol="0" tIns="0">
            <a:spAutoFit/>
          </a:bodyPr>
          <a:p>
            <a:pPr algn="ctr">
              <a:lnSpc>
                <a:spcPts val="7279"/>
              </a:lnSpc>
            </a:pPr>
            <a:r>
              <a:rPr sz="5199" lang="en-US">
                <a:solidFill>
                  <a:srgbClr val="000000"/>
                </a:solidFill>
                <a:latin typeface="Canva Sans Bold"/>
              </a:rPr>
              <a:t>Model Development</a:t>
            </a:r>
          </a:p>
        </p:txBody>
      </p:sp>
      <p:sp>
        <p:nvSpPr>
          <p:cNvPr id="1048701" name="TextBox 7"/>
          <p:cNvSpPr txBox="1"/>
          <p:nvPr/>
        </p:nvSpPr>
        <p:spPr>
          <a:xfrm rot="0">
            <a:off x="5120602" y="952500"/>
            <a:ext cx="8532168" cy="711200"/>
          </a:xfrm>
          <a:prstGeom prst="rect"/>
        </p:spPr>
        <p:txBody>
          <a:bodyPr anchor="t" bIns="0" lIns="0" rIns="0" rtlCol="0" tIns="0">
            <a:spAutoFit/>
          </a:bodyPr>
          <a:p>
            <a:pPr algn="ctr">
              <a:lnSpc>
                <a:spcPts val="5599"/>
              </a:lnSpc>
            </a:pPr>
            <a:r>
              <a:rPr sz="3999" lang="en-US">
                <a:solidFill>
                  <a:srgbClr val="000000"/>
                </a:solidFill>
                <a:latin typeface="Canva Sans Bold"/>
              </a:rPr>
              <a:t>Time Series Analysis ARIMA Model</a:t>
            </a:r>
          </a:p>
        </p:txBody>
      </p:sp>
      <p:sp>
        <p:nvSpPr>
          <p:cNvPr id="1048702" name="TextBox 8"/>
          <p:cNvSpPr txBox="1"/>
          <p:nvPr/>
        </p:nvSpPr>
        <p:spPr>
          <a:xfrm rot="0">
            <a:off x="2878692" y="1691134"/>
            <a:ext cx="12530617" cy="609600"/>
          </a:xfrm>
          <a:prstGeom prst="rect"/>
        </p:spPr>
        <p:txBody>
          <a:bodyPr anchor="t" bIns="0" lIns="0" rIns="0" rtlCol="0" tIns="0">
            <a:spAutoFit/>
          </a:bodyPr>
          <a:p>
            <a:pPr algn="ctr">
              <a:lnSpc>
                <a:spcPts val="4759"/>
              </a:lnSpc>
            </a:pPr>
            <a:r>
              <a:rPr sz="3399" lang="en-US">
                <a:solidFill>
                  <a:srgbClr val="000000"/>
                </a:solidFill>
                <a:latin typeface="Canva Sans"/>
              </a:rPr>
              <a:t>Stationarity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5" name=""/>
        <p:cNvGrpSpPr/>
        <p:nvPr/>
      </p:nvGrpSpPr>
      <p:grpSpPr>
        <a:xfrm>
          <a:off x="0" y="0"/>
          <a:ext cx="0" cy="0"/>
          <a:chOff x="0" y="0"/>
          <a:chExt cx="0" cy="0"/>
        </a:xfrm>
      </p:grpSpPr>
      <p:sp>
        <p:nvSpPr>
          <p:cNvPr id="1048623" name="Freeform 2"/>
          <p:cNvSpPr/>
          <p:nvPr/>
        </p:nvSpPr>
        <p:spPr>
          <a:xfrm rot="0" flipH="0" flipV="0">
            <a:off x="367277" y="7086146"/>
            <a:ext cx="2447242" cy="3087118"/>
          </a:xfrm>
          <a:custGeom>
            <a:avLst/>
            <a:ahLst/>
            <a:rect l="l" t="t" r="r" b="b"/>
            <a:pathLst>
              <a:path w="2447242" h="3087118">
                <a:moveTo>
                  <a:pt x="0" y="0"/>
                </a:moveTo>
                <a:lnTo>
                  <a:pt x="2447243" y="0"/>
                </a:lnTo>
                <a:lnTo>
                  <a:pt x="2447243" y="3087118"/>
                </a:lnTo>
                <a:lnTo>
                  <a:pt x="0" y="3087118"/>
                </a:lnTo>
                <a:lnTo>
                  <a:pt x="0" y="0"/>
                </a:lnTo>
                <a:close/>
              </a:path>
            </a:pathLst>
          </a:custGeom>
          <a:blipFill>
            <a:blip xmlns:r="http://schemas.openxmlformats.org/officeDocument/2006/relationships" r:embed="rId1"/>
            <a:stretch>
              <a:fillRect l="0" t="0" r="0" b="0"/>
            </a:stretch>
          </a:blipFill>
        </p:spPr>
      </p:sp>
      <p:sp>
        <p:nvSpPr>
          <p:cNvPr id="1048624" name="Freeform 3"/>
          <p:cNvSpPr/>
          <p:nvPr/>
        </p:nvSpPr>
        <p:spPr>
          <a:xfrm rot="0" flipH="0" flipV="0">
            <a:off x="14738039" y="-1028700"/>
            <a:ext cx="4318969" cy="4114800"/>
          </a:xfrm>
          <a:custGeom>
            <a:avLst/>
            <a:ahLst/>
            <a:rect l="l" t="t" r="r" b="b"/>
            <a:pathLst>
              <a:path w="4318969" h="4114800">
                <a:moveTo>
                  <a:pt x="0" y="0"/>
                </a:moveTo>
                <a:lnTo>
                  <a:pt x="4318969" y="0"/>
                </a:lnTo>
                <a:lnTo>
                  <a:pt x="4318969" y="4114800"/>
                </a:lnTo>
                <a:lnTo>
                  <a:pt x="0" y="4114800"/>
                </a:lnTo>
                <a:lnTo>
                  <a:pt x="0" y="0"/>
                </a:lnTo>
                <a:close/>
              </a:path>
            </a:pathLst>
          </a:custGeom>
          <a:blipFill>
            <a:blip xmlns:r="http://schemas.openxmlformats.org/officeDocument/2006/relationships" r:embed="rId2"/>
            <a:stretch>
              <a:fillRect l="0" t="0" r="0" b="0"/>
            </a:stretch>
          </a:blipFill>
        </p:spPr>
      </p:sp>
      <p:sp>
        <p:nvSpPr>
          <p:cNvPr id="1048625" name="Freeform 4"/>
          <p:cNvSpPr/>
          <p:nvPr/>
        </p:nvSpPr>
        <p:spPr>
          <a:xfrm rot="0" flipH="0" flipV="0">
            <a:off x="15503562" y="666901"/>
            <a:ext cx="2084357" cy="1440101"/>
          </a:xfrm>
          <a:custGeom>
            <a:avLst/>
            <a:ahLst/>
            <a:rect l="l" t="t" r="r" b="b"/>
            <a:pathLst>
              <a:path w="2084357" h="1440101">
                <a:moveTo>
                  <a:pt x="0" y="0"/>
                </a:moveTo>
                <a:lnTo>
                  <a:pt x="2084356" y="0"/>
                </a:lnTo>
                <a:lnTo>
                  <a:pt x="2084356" y="1440101"/>
                </a:lnTo>
                <a:lnTo>
                  <a:pt x="0" y="1440101"/>
                </a:lnTo>
                <a:lnTo>
                  <a:pt x="0" y="0"/>
                </a:lnTo>
                <a:close/>
              </a:path>
            </a:pathLst>
          </a:custGeom>
          <a:blipFill>
            <a:blip xmlns:r="http://schemas.openxmlformats.org/officeDocument/2006/relationships" r:embed="rId3"/>
            <a:stretch>
              <a:fillRect l="0" t="0" r="0" b="0"/>
            </a:stretch>
          </a:blipFill>
        </p:spPr>
      </p:sp>
      <p:sp>
        <p:nvSpPr>
          <p:cNvPr id="1048626" name="Freeform 5"/>
          <p:cNvSpPr/>
          <p:nvPr/>
        </p:nvSpPr>
        <p:spPr>
          <a:xfrm rot="0" flipH="0" flipV="0">
            <a:off x="-370180" y="0"/>
            <a:ext cx="3184700" cy="1476543"/>
          </a:xfrm>
          <a:custGeom>
            <a:avLst/>
            <a:ahLst/>
            <a:rect l="l" t="t" r="r" b="b"/>
            <a:pathLst>
              <a:path w="3184700" h="1476543">
                <a:moveTo>
                  <a:pt x="0" y="0"/>
                </a:moveTo>
                <a:lnTo>
                  <a:pt x="3184700" y="0"/>
                </a:lnTo>
                <a:lnTo>
                  <a:pt x="3184700" y="1476543"/>
                </a:lnTo>
                <a:lnTo>
                  <a:pt x="0" y="1476543"/>
                </a:lnTo>
                <a:lnTo>
                  <a:pt x="0" y="0"/>
                </a:lnTo>
                <a:close/>
              </a:path>
            </a:pathLst>
          </a:custGeom>
          <a:blipFill>
            <a:blip xmlns:r="http://schemas.openxmlformats.org/officeDocument/2006/relationships" r:embed="rId4"/>
            <a:stretch>
              <a:fillRect l="0" t="0" r="0" b="0"/>
            </a:stretch>
          </a:blipFill>
        </p:spPr>
      </p:sp>
      <p:sp>
        <p:nvSpPr>
          <p:cNvPr id="1048627" name="TextBox 6"/>
          <p:cNvSpPr txBox="1"/>
          <p:nvPr/>
        </p:nvSpPr>
        <p:spPr>
          <a:xfrm rot="0">
            <a:off x="4961224" y="-416415"/>
            <a:ext cx="7198952" cy="1638300"/>
          </a:xfrm>
          <a:prstGeom prst="rect"/>
        </p:spPr>
        <p:txBody>
          <a:bodyPr anchor="t" bIns="0" lIns="0" rIns="0" rtlCol="0" tIns="0">
            <a:spAutoFit/>
          </a:bodyPr>
          <a:p>
            <a:pPr algn="ctr">
              <a:lnSpc>
                <a:spcPts val="12880"/>
              </a:lnSpc>
            </a:pPr>
            <a:r>
              <a:rPr sz="9200" lang="en-US">
                <a:solidFill>
                  <a:srgbClr val="AD5545"/>
                </a:solidFill>
                <a:latin typeface="Paytone One"/>
              </a:rPr>
              <a:t>Our Team</a:t>
            </a:r>
          </a:p>
        </p:txBody>
      </p:sp>
      <p:sp>
        <p:nvSpPr>
          <p:cNvPr id="1048628" name="TextBox 7"/>
          <p:cNvSpPr txBox="1"/>
          <p:nvPr/>
        </p:nvSpPr>
        <p:spPr>
          <a:xfrm rot="0">
            <a:off x="2814519" y="1476543"/>
            <a:ext cx="14066788" cy="8763000"/>
          </a:xfrm>
          <a:prstGeom prst="rect"/>
        </p:spPr>
        <p:txBody>
          <a:bodyPr anchor="t" bIns="0" lIns="0" rIns="0" rtlCol="0" tIns="0">
            <a:spAutoFit/>
          </a:bodyPr>
          <a:p>
            <a:pPr indent="-424090" lvl="1" marL="848180">
              <a:lnSpc>
                <a:spcPct val="100000"/>
              </a:lnSpc>
              <a:buFont typeface="Arial"/>
              <a:buChar char="•"/>
            </a:pPr>
            <a:r>
              <a:rPr sz="3928" lang="en-US">
                <a:solidFill>
                  <a:srgbClr val="AD5545"/>
                </a:solidFill>
                <a:latin typeface="Canva Sans"/>
              </a:rPr>
              <a:t>Chukwu Chukwuemeka Jude - Project Lead</a:t>
            </a:r>
          </a:p>
          <a:p>
            <a:pPr indent="-424090" lvl="1" marL="848180">
              <a:lnSpc>
                <a:spcPct val="100000"/>
              </a:lnSpc>
              <a:buFont typeface="Arial"/>
              <a:buChar char="•"/>
            </a:pPr>
            <a:r>
              <a:rPr sz="3928" lang="en-US">
                <a:solidFill>
                  <a:srgbClr val="AD5545"/>
                </a:solidFill>
                <a:latin typeface="Canva Sans"/>
              </a:rPr>
              <a:t>Caleb Balogun - Assitant Team Lead</a:t>
            </a:r>
          </a:p>
          <a:p>
            <a:pPr indent="-424090" lvl="1" marL="848180">
              <a:lnSpc>
                <a:spcPct val="100000"/>
              </a:lnSpc>
              <a:buFont typeface="Arial"/>
              <a:buChar char="•"/>
            </a:pPr>
            <a:r>
              <a:rPr sz="3928" lang="en-US">
                <a:solidFill>
                  <a:srgbClr val="AD5545"/>
                </a:solidFill>
                <a:latin typeface="Canva Sans"/>
              </a:rPr>
              <a:t>Owolabi Abdulquawiyy Adisa - Query Analyst</a:t>
            </a:r>
          </a:p>
          <a:p>
            <a:pPr indent="-424090" lvl="1" marL="848180">
              <a:lnSpc>
                <a:spcPct val="100000"/>
              </a:lnSpc>
              <a:buFont typeface="Arial"/>
              <a:buChar char="•"/>
            </a:pPr>
            <a:r>
              <a:rPr sz="3928" lang="en-US">
                <a:solidFill>
                  <a:srgbClr val="AD5545"/>
                </a:solidFill>
                <a:latin typeface="Canva Sans"/>
              </a:rPr>
              <a:t>Linda Iwiyisi Owolabi</a:t>
            </a:r>
          </a:p>
          <a:p>
            <a:pPr indent="-424090" lvl="1" marL="848180">
              <a:lnSpc>
                <a:spcPct val="100000"/>
              </a:lnSpc>
              <a:buFont typeface="Arial"/>
              <a:buChar char="•"/>
            </a:pPr>
            <a:r>
              <a:rPr sz="3928" lang="en-US">
                <a:solidFill>
                  <a:srgbClr val="AD5545"/>
                </a:solidFill>
                <a:latin typeface="Canva Sans"/>
              </a:rPr>
              <a:t>Kanda Sam k</a:t>
            </a:r>
          </a:p>
          <a:p>
            <a:pPr indent="-424090" lvl="1" marL="848180">
              <a:lnSpc>
                <a:spcPct val="100000"/>
              </a:lnSpc>
              <a:buFont typeface="Arial"/>
              <a:buChar char="•"/>
            </a:pPr>
            <a:r>
              <a:rPr sz="3928" lang="en-US">
                <a:solidFill>
                  <a:srgbClr val="AD5545"/>
                </a:solidFill>
                <a:latin typeface="Canva Sans"/>
              </a:rPr>
              <a:t>Olufemi Sobiye</a:t>
            </a:r>
          </a:p>
          <a:p>
            <a:pPr indent="-424090" lvl="1" marL="848180">
              <a:lnSpc>
                <a:spcPct val="100000"/>
              </a:lnSpc>
              <a:buFont typeface="Arial"/>
              <a:buChar char="•"/>
            </a:pPr>
            <a:r>
              <a:rPr sz="3928" lang="en-US">
                <a:solidFill>
                  <a:srgbClr val="AD5545"/>
                </a:solidFill>
                <a:latin typeface="Canva Sans"/>
              </a:rPr>
              <a:t> Kanyinsola Diyan</a:t>
            </a:r>
          </a:p>
          <a:p>
            <a:pPr indent="-424090" lvl="1" marL="848180">
              <a:lnSpc>
                <a:spcPct val="100000"/>
              </a:lnSpc>
              <a:buFont typeface="Arial"/>
              <a:buChar char="•"/>
            </a:pPr>
            <a:r>
              <a:rPr sz="3928" lang="en-US">
                <a:solidFill>
                  <a:srgbClr val="AD5545"/>
                </a:solidFill>
                <a:latin typeface="Canva Sans"/>
              </a:rPr>
              <a:t>Priscila Waihiga Kamiri</a:t>
            </a:r>
          </a:p>
          <a:p>
            <a:pPr indent="-424090" lvl="1" marL="848180">
              <a:lnSpc>
                <a:spcPct val="100000"/>
              </a:lnSpc>
              <a:buFont typeface="Arial"/>
              <a:buChar char="•"/>
            </a:pPr>
            <a:r>
              <a:rPr sz="3928" lang="en-US">
                <a:solidFill>
                  <a:srgbClr val="AD5545"/>
                </a:solidFill>
                <a:latin typeface="Canva Sans"/>
              </a:rPr>
              <a:t>Seyi Balogun</a:t>
            </a:r>
          </a:p>
          <a:p>
            <a:pPr indent="-424090" lvl="1" marL="848180">
              <a:lnSpc>
                <a:spcPct val="100000"/>
              </a:lnSpc>
              <a:buFont typeface="Arial"/>
              <a:buChar char="•"/>
            </a:pPr>
            <a:r>
              <a:rPr sz="3928" lang="en-US">
                <a:solidFill>
                  <a:srgbClr val="AD5545"/>
                </a:solidFill>
                <a:latin typeface="Canva Sans"/>
              </a:rPr>
              <a:t>Omolala Esther</a:t>
            </a:r>
          </a:p>
          <a:p>
            <a:pPr indent="-424090" lvl="1" marL="848180">
              <a:lnSpc>
                <a:spcPct val="100000"/>
              </a:lnSpc>
              <a:buFont typeface="Arial"/>
              <a:buChar char="•"/>
            </a:pPr>
            <a:r>
              <a:rPr altLang="en-US" sz="3928" lang="en-US">
                <a:solidFill>
                  <a:srgbClr val="AD5545"/>
                </a:solidFill>
                <a:latin typeface="Canva Sans"/>
              </a:rPr>
              <a:t>Tomiwa Atobilye
- Sefeoluwa Ayeni
- Echezonachukwu Enemuo
- Ismail Bashiru</a:t>
            </a:r>
            <a:endParaRPr altLang="en-US" lang="zh-CN"/>
          </a:p>
          <a:p>
            <a:pPr indent="-424090" lvl="1" marL="848180">
              <a:lnSpc>
                <a:spcPct val="100000"/>
              </a:lnSpc>
              <a:buFont typeface="Arial"/>
              <a:buChar char="•"/>
            </a:pPr>
            <a:r>
              <a:rPr altLang="zh-CN" sz="3928" lang="en-US">
                <a:solidFill>
                  <a:srgbClr val="AD5545"/>
                </a:solidFill>
                <a:latin typeface="Canva Sans"/>
              </a:rPr>
              <a:t>Ogool</a:t>
            </a:r>
            <a:r>
              <a:rPr altLang="zh-CN" sz="3928" lang="en-US">
                <a:solidFill>
                  <a:srgbClr val="AD5545"/>
                </a:solidFill>
                <a:latin typeface="Canva Sans"/>
              </a:rPr>
              <a:t>uwa</a:t>
            </a:r>
            <a:r>
              <a:rPr altLang="zh-CN" sz="3928" lang="en-US">
                <a:solidFill>
                  <a:srgbClr val="AD5545"/>
                </a:solidFill>
                <a:latin typeface="Canva Sans"/>
              </a:rPr>
              <a:t> </a:t>
            </a:r>
            <a:r>
              <a:rPr altLang="zh-CN" sz="3928" lang="en-US">
                <a:solidFill>
                  <a:srgbClr val="AD5545"/>
                </a:solidFill>
                <a:latin typeface="Canva Sans"/>
              </a:rPr>
              <a:t>Olaniran</a:t>
            </a:r>
            <a:endParaRPr altLang="en-US" lang="zh-CN"/>
          </a:p>
        </p:txBody>
      </p:sp>
      <p:sp>
        <p:nvSpPr>
          <p:cNvPr id="1048629" name="Freeform 8"/>
          <p:cNvSpPr/>
          <p:nvPr/>
        </p:nvSpPr>
        <p:spPr>
          <a:xfrm rot="0" flipH="0" flipV="0">
            <a:off x="-389230" y="-2157566"/>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70" name=""/>
        <p:cNvGrpSpPr/>
        <p:nvPr/>
      </p:nvGrpSpPr>
      <p:grpSpPr>
        <a:xfrm>
          <a:off x="0" y="0"/>
          <a:ext cx="0" cy="0"/>
          <a:chOff x="0" y="0"/>
          <a:chExt cx="0" cy="0"/>
        </a:xfrm>
      </p:grpSpPr>
      <p:sp>
        <p:nvSpPr>
          <p:cNvPr id="1048758" name="Freeform 2"/>
          <p:cNvSpPr/>
          <p:nvPr/>
        </p:nvSpPr>
        <p:spPr>
          <a:xfrm rot="8196606" flipH="0" flipV="0">
            <a:off x="12485143" y="-5686488"/>
            <a:ext cx="7299575" cy="10774229"/>
          </a:xfrm>
          <a:custGeom>
            <a:avLst/>
            <a:ahLst/>
            <a:rect l="l" t="t" r="r" b="b"/>
            <a:pathLst>
              <a:path w="7299575" h="10774229">
                <a:moveTo>
                  <a:pt x="0" y="0"/>
                </a:moveTo>
                <a:lnTo>
                  <a:pt x="7299576" y="0"/>
                </a:lnTo>
                <a:lnTo>
                  <a:pt x="7299576" y="10774229"/>
                </a:lnTo>
                <a:lnTo>
                  <a:pt x="0" y="10774229"/>
                </a:lnTo>
                <a:lnTo>
                  <a:pt x="0" y="0"/>
                </a:lnTo>
                <a:close/>
              </a:path>
            </a:pathLst>
          </a:custGeom>
          <a:blipFill>
            <a:blip xmlns:r="http://schemas.openxmlformats.org/officeDocument/2006/relationships" r:embed="rId1">
              <a:alphaModFix amt="43000"/>
            </a:blip>
            <a:stretch>
              <a:fillRect l="0" t="0" r="0" b="0"/>
            </a:stretch>
          </a:blipFill>
        </p:spPr>
      </p:sp>
      <p:sp>
        <p:nvSpPr>
          <p:cNvPr id="1048759" name="Freeform 3"/>
          <p:cNvSpPr/>
          <p:nvPr/>
        </p:nvSpPr>
        <p:spPr>
          <a:xfrm rot="4284660" flipH="0" flipV="0">
            <a:off x="247526" y="3175668"/>
            <a:ext cx="11189148" cy="16515269"/>
          </a:xfrm>
          <a:custGeom>
            <a:avLst/>
            <a:ahLst/>
            <a:rect l="l" t="t" r="r" b="b"/>
            <a:pathLst>
              <a:path w="11189148" h="16515269">
                <a:moveTo>
                  <a:pt x="0" y="0"/>
                </a:moveTo>
                <a:lnTo>
                  <a:pt x="11189148" y="0"/>
                </a:lnTo>
                <a:lnTo>
                  <a:pt x="11189148" y="16515269"/>
                </a:lnTo>
                <a:lnTo>
                  <a:pt x="0" y="16515269"/>
                </a:lnTo>
                <a:lnTo>
                  <a:pt x="0" y="0"/>
                </a:lnTo>
                <a:close/>
              </a:path>
            </a:pathLst>
          </a:custGeom>
          <a:blipFill>
            <a:blip xmlns:r="http://schemas.openxmlformats.org/officeDocument/2006/relationships" r:embed="rId1">
              <a:alphaModFix amt="43000"/>
            </a:blip>
            <a:stretch>
              <a:fillRect l="0" t="0" r="0" b="0"/>
            </a:stretch>
          </a:blipFill>
        </p:spPr>
      </p:sp>
      <p:sp>
        <p:nvSpPr>
          <p:cNvPr id="1048760" name="Freeform 4"/>
          <p:cNvSpPr/>
          <p:nvPr/>
        </p:nvSpPr>
        <p:spPr>
          <a:xfrm rot="0" flipH="0" flipV="0">
            <a:off x="-20758" y="-1953804"/>
            <a:ext cx="5120602" cy="2982504"/>
          </a:xfrm>
          <a:custGeom>
            <a:avLst/>
            <a:ahLst/>
            <a:rect l="l" t="t" r="r" b="b"/>
            <a:pathLst>
              <a:path w="5120602" h="2982504">
                <a:moveTo>
                  <a:pt x="0" y="0"/>
                </a:moveTo>
                <a:lnTo>
                  <a:pt x="5120601" y="0"/>
                </a:lnTo>
                <a:lnTo>
                  <a:pt x="5120601" y="2982504"/>
                </a:lnTo>
                <a:lnTo>
                  <a:pt x="0" y="2982504"/>
                </a:lnTo>
                <a:lnTo>
                  <a:pt x="0" y="0"/>
                </a:lnTo>
                <a:close/>
              </a:path>
            </a:pathLst>
          </a:custGeom>
          <a:blipFill>
            <a:blip xmlns:r="http://schemas.openxmlformats.org/officeDocument/2006/relationships" r:embed="rId2"/>
            <a:stretch>
              <a:fillRect l="0" t="0" r="0" b="-71688"/>
            </a:stretch>
          </a:blipFill>
        </p:spPr>
      </p:sp>
      <p:sp>
        <p:nvSpPr>
          <p:cNvPr id="1048761" name="Freeform 5"/>
          <p:cNvSpPr/>
          <p:nvPr/>
        </p:nvSpPr>
        <p:spPr>
          <a:xfrm rot="0" flipH="0" flipV="0">
            <a:off x="2331833" y="1542415"/>
            <a:ext cx="14068188" cy="7418771"/>
          </a:xfrm>
          <a:custGeom>
            <a:avLst/>
            <a:ahLst/>
            <a:rect l="l" t="t" r="r" b="b"/>
            <a:pathLst>
              <a:path w="14068188" h="7418771">
                <a:moveTo>
                  <a:pt x="0" y="0"/>
                </a:moveTo>
                <a:lnTo>
                  <a:pt x="14068188" y="0"/>
                </a:lnTo>
                <a:lnTo>
                  <a:pt x="14068188" y="7418771"/>
                </a:lnTo>
                <a:lnTo>
                  <a:pt x="0" y="7418771"/>
                </a:lnTo>
                <a:lnTo>
                  <a:pt x="0" y="0"/>
                </a:lnTo>
                <a:close/>
              </a:path>
            </a:pathLst>
          </a:custGeom>
          <a:blipFill>
            <a:blip xmlns:r="http://schemas.openxmlformats.org/officeDocument/2006/relationships" r:embed="rId3"/>
            <a:stretch>
              <a:fillRect l="0" t="0" r="0" b="0"/>
            </a:stretch>
          </a:blipFill>
        </p:spPr>
      </p:sp>
      <p:sp>
        <p:nvSpPr>
          <p:cNvPr id="1048762" name="Freeform 6"/>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4"/>
            <a:stretch>
              <a:fillRect l="0" t="0" r="0" b="0"/>
            </a:stretch>
          </a:blipFill>
        </p:spPr>
      </p:sp>
      <p:sp>
        <p:nvSpPr>
          <p:cNvPr id="1048763" name="Freeform 7"/>
          <p:cNvSpPr/>
          <p:nvPr/>
        </p:nvSpPr>
        <p:spPr>
          <a:xfrm rot="0" flipH="0" flipV="0">
            <a:off x="3604314" y="9097463"/>
            <a:ext cx="12530617" cy="1018113"/>
          </a:xfrm>
          <a:custGeom>
            <a:avLst/>
            <a:ahLst/>
            <a:rect l="l" t="t" r="r" b="b"/>
            <a:pathLst>
              <a:path w="12530617" h="1018113">
                <a:moveTo>
                  <a:pt x="0" y="0"/>
                </a:moveTo>
                <a:lnTo>
                  <a:pt x="12530617" y="0"/>
                </a:lnTo>
                <a:lnTo>
                  <a:pt x="12530617" y="1018113"/>
                </a:lnTo>
                <a:lnTo>
                  <a:pt x="0" y="1018113"/>
                </a:lnTo>
                <a:lnTo>
                  <a:pt x="0" y="0"/>
                </a:lnTo>
                <a:close/>
              </a:path>
            </a:pathLst>
          </a:custGeom>
          <a:blipFill>
            <a:blip xmlns:r="http://schemas.openxmlformats.org/officeDocument/2006/relationships" r:embed="rId5"/>
            <a:stretch>
              <a:fillRect l="0" t="0" r="0" b="0"/>
            </a:stretch>
          </a:blipFill>
        </p:spPr>
      </p:sp>
      <p:sp>
        <p:nvSpPr>
          <p:cNvPr id="1048764" name="TextBox 8"/>
          <p:cNvSpPr txBox="1"/>
          <p:nvPr/>
        </p:nvSpPr>
        <p:spPr>
          <a:xfrm rot="0">
            <a:off x="5099843" y="349250"/>
            <a:ext cx="8532168" cy="711200"/>
          </a:xfrm>
          <a:prstGeom prst="rect"/>
        </p:spPr>
        <p:txBody>
          <a:bodyPr anchor="t" bIns="0" lIns="0" rIns="0" rtlCol="0" tIns="0">
            <a:spAutoFit/>
          </a:bodyPr>
          <a:p>
            <a:pPr algn="ctr">
              <a:lnSpc>
                <a:spcPts val="5599"/>
              </a:lnSpc>
            </a:pPr>
            <a:r>
              <a:rPr sz="3999" lang="en-US">
                <a:solidFill>
                  <a:srgbClr val="000000"/>
                </a:solidFill>
                <a:latin typeface="Canva Sans Bold"/>
              </a:rPr>
              <a:t>Time Series Analysis ARIMA Model</a:t>
            </a:r>
          </a:p>
        </p:txBody>
      </p:sp>
      <p:sp>
        <p:nvSpPr>
          <p:cNvPr id="1048765" name="TextBox 9"/>
          <p:cNvSpPr txBox="1"/>
          <p:nvPr/>
        </p:nvSpPr>
        <p:spPr>
          <a:xfrm rot="0">
            <a:off x="2878692" y="962025"/>
            <a:ext cx="12530617" cy="609600"/>
          </a:xfrm>
          <a:prstGeom prst="rect"/>
        </p:spPr>
        <p:txBody>
          <a:bodyPr anchor="t" bIns="0" lIns="0" rIns="0" rtlCol="0" tIns="0">
            <a:spAutoFit/>
          </a:bodyPr>
          <a:p>
            <a:pPr algn="ctr">
              <a:lnSpc>
                <a:spcPts val="4759"/>
              </a:lnSpc>
            </a:pPr>
            <a:r>
              <a:rPr sz="3399" lang="en-US">
                <a:solidFill>
                  <a:srgbClr val="000000"/>
                </a:solidFill>
                <a:latin typeface="Canva Sans"/>
              </a:rPr>
              <a:t>Stationarity After Differencing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2" name=""/>
        <p:cNvGrpSpPr/>
        <p:nvPr/>
      </p:nvGrpSpPr>
      <p:grpSpPr>
        <a:xfrm>
          <a:off x="0" y="0"/>
          <a:ext cx="0" cy="0"/>
          <a:chOff x="0" y="0"/>
          <a:chExt cx="0" cy="0"/>
        </a:xfrm>
      </p:grpSpPr>
      <p:sp>
        <p:nvSpPr>
          <p:cNvPr id="1048603" name="Freeform 2"/>
          <p:cNvSpPr/>
          <p:nvPr/>
        </p:nvSpPr>
        <p:spPr>
          <a:xfrm rot="8196606" flipH="0" flipV="0">
            <a:off x="12485143" y="-5686488"/>
            <a:ext cx="7299575" cy="10774229"/>
          </a:xfrm>
          <a:custGeom>
            <a:avLst/>
            <a:ahLst/>
            <a:rect l="l" t="t" r="r" b="b"/>
            <a:pathLst>
              <a:path w="7299575" h="10774229">
                <a:moveTo>
                  <a:pt x="0" y="0"/>
                </a:moveTo>
                <a:lnTo>
                  <a:pt x="7299576" y="0"/>
                </a:lnTo>
                <a:lnTo>
                  <a:pt x="7299576" y="10774229"/>
                </a:lnTo>
                <a:lnTo>
                  <a:pt x="0" y="10774229"/>
                </a:lnTo>
                <a:lnTo>
                  <a:pt x="0" y="0"/>
                </a:lnTo>
                <a:close/>
              </a:path>
            </a:pathLst>
          </a:custGeom>
          <a:blipFill>
            <a:blip xmlns:r="http://schemas.openxmlformats.org/officeDocument/2006/relationships" r:embed="rId1">
              <a:alphaModFix amt="43000"/>
            </a:blip>
            <a:stretch>
              <a:fillRect l="0" t="0" r="0" b="0"/>
            </a:stretch>
          </a:blipFill>
        </p:spPr>
      </p:sp>
      <p:sp>
        <p:nvSpPr>
          <p:cNvPr id="1048604" name="Freeform 3"/>
          <p:cNvSpPr/>
          <p:nvPr/>
        </p:nvSpPr>
        <p:spPr>
          <a:xfrm rot="4284660" flipH="0" flipV="0">
            <a:off x="247526" y="3175668"/>
            <a:ext cx="11189148" cy="16515269"/>
          </a:xfrm>
          <a:custGeom>
            <a:avLst/>
            <a:ahLst/>
            <a:rect l="l" t="t" r="r" b="b"/>
            <a:pathLst>
              <a:path w="11189148" h="16515269">
                <a:moveTo>
                  <a:pt x="0" y="0"/>
                </a:moveTo>
                <a:lnTo>
                  <a:pt x="11189148" y="0"/>
                </a:lnTo>
                <a:lnTo>
                  <a:pt x="11189148" y="16515269"/>
                </a:lnTo>
                <a:lnTo>
                  <a:pt x="0" y="16515269"/>
                </a:lnTo>
                <a:lnTo>
                  <a:pt x="0" y="0"/>
                </a:lnTo>
                <a:close/>
              </a:path>
            </a:pathLst>
          </a:custGeom>
          <a:blipFill>
            <a:blip xmlns:r="http://schemas.openxmlformats.org/officeDocument/2006/relationships" r:embed="rId1">
              <a:alphaModFix amt="43000"/>
            </a:blip>
            <a:stretch>
              <a:fillRect l="0" t="0" r="0" b="0"/>
            </a:stretch>
          </a:blipFill>
        </p:spPr>
      </p:sp>
      <p:sp>
        <p:nvSpPr>
          <p:cNvPr id="1048605" name="Freeform 4"/>
          <p:cNvSpPr/>
          <p:nvPr/>
        </p:nvSpPr>
        <p:spPr>
          <a:xfrm rot="0" flipH="0" flipV="0">
            <a:off x="-20758" y="-1953804"/>
            <a:ext cx="5120602" cy="2982504"/>
          </a:xfrm>
          <a:custGeom>
            <a:avLst/>
            <a:ahLst/>
            <a:rect l="l" t="t" r="r" b="b"/>
            <a:pathLst>
              <a:path w="5120602" h="2982504">
                <a:moveTo>
                  <a:pt x="0" y="0"/>
                </a:moveTo>
                <a:lnTo>
                  <a:pt x="5120601" y="0"/>
                </a:lnTo>
                <a:lnTo>
                  <a:pt x="5120601" y="2982504"/>
                </a:lnTo>
                <a:lnTo>
                  <a:pt x="0" y="2982504"/>
                </a:lnTo>
                <a:lnTo>
                  <a:pt x="0" y="0"/>
                </a:lnTo>
                <a:close/>
              </a:path>
            </a:pathLst>
          </a:custGeom>
          <a:blipFill>
            <a:blip xmlns:r="http://schemas.openxmlformats.org/officeDocument/2006/relationships" r:embed="rId2"/>
            <a:stretch>
              <a:fillRect l="0" t="0" r="0" b="-71688"/>
            </a:stretch>
          </a:blipFill>
        </p:spPr>
      </p:sp>
      <p:sp>
        <p:nvSpPr>
          <p:cNvPr id="1048606" name="Freeform 5"/>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3"/>
            <a:stretch>
              <a:fillRect l="0" t="0" r="0" b="0"/>
            </a:stretch>
          </a:blipFill>
        </p:spPr>
      </p:sp>
      <p:sp>
        <p:nvSpPr>
          <p:cNvPr id="1048607" name="Freeform 6"/>
          <p:cNvSpPr/>
          <p:nvPr/>
        </p:nvSpPr>
        <p:spPr>
          <a:xfrm rot="0" flipH="0" flipV="0">
            <a:off x="2411250" y="1665827"/>
            <a:ext cx="14411273" cy="8050047"/>
          </a:xfrm>
          <a:custGeom>
            <a:avLst/>
            <a:ahLst/>
            <a:rect l="l" t="t" r="r" b="b"/>
            <a:pathLst>
              <a:path w="14411273" h="8050047">
                <a:moveTo>
                  <a:pt x="0" y="0"/>
                </a:moveTo>
                <a:lnTo>
                  <a:pt x="14411273" y="0"/>
                </a:lnTo>
                <a:lnTo>
                  <a:pt x="14411273" y="8050047"/>
                </a:lnTo>
                <a:lnTo>
                  <a:pt x="0" y="8050047"/>
                </a:lnTo>
                <a:lnTo>
                  <a:pt x="0" y="0"/>
                </a:lnTo>
                <a:close/>
              </a:path>
            </a:pathLst>
          </a:custGeom>
          <a:blipFill>
            <a:blip xmlns:r="http://schemas.openxmlformats.org/officeDocument/2006/relationships" r:embed="rId4"/>
            <a:stretch>
              <a:fillRect l="0" t="0" r="0" b="0"/>
            </a:stretch>
          </a:blipFill>
        </p:spPr>
      </p:sp>
      <p:sp>
        <p:nvSpPr>
          <p:cNvPr id="1048608" name="TextBox 7"/>
          <p:cNvSpPr txBox="1"/>
          <p:nvPr/>
        </p:nvSpPr>
        <p:spPr>
          <a:xfrm rot="0">
            <a:off x="5099843" y="349250"/>
            <a:ext cx="8532168" cy="711200"/>
          </a:xfrm>
          <a:prstGeom prst="rect"/>
        </p:spPr>
        <p:txBody>
          <a:bodyPr anchor="t" bIns="0" lIns="0" rIns="0" rtlCol="0" tIns="0">
            <a:spAutoFit/>
          </a:bodyPr>
          <a:p>
            <a:pPr algn="ctr">
              <a:lnSpc>
                <a:spcPts val="5599"/>
              </a:lnSpc>
            </a:pPr>
            <a:r>
              <a:rPr sz="3999" lang="en-US">
                <a:solidFill>
                  <a:srgbClr val="000000"/>
                </a:solidFill>
                <a:latin typeface="Canva Sans Bold"/>
              </a:rPr>
              <a:t>Time Series Analysis ARIMA Model</a:t>
            </a:r>
          </a:p>
        </p:txBody>
      </p:sp>
      <p:sp>
        <p:nvSpPr>
          <p:cNvPr id="1048609" name="TextBox 8"/>
          <p:cNvSpPr txBox="1"/>
          <p:nvPr/>
        </p:nvSpPr>
        <p:spPr>
          <a:xfrm rot="0">
            <a:off x="2878692" y="962025"/>
            <a:ext cx="12530617" cy="609600"/>
          </a:xfrm>
          <a:prstGeom prst="rect"/>
        </p:spPr>
        <p:txBody>
          <a:bodyPr anchor="t" bIns="0" lIns="0" rIns="0" rtlCol="0" tIns="0">
            <a:spAutoFit/>
          </a:bodyPr>
          <a:p>
            <a:pPr algn="ctr">
              <a:lnSpc>
                <a:spcPts val="4759"/>
              </a:lnSpc>
            </a:pPr>
            <a:r>
              <a:rPr sz="3399" lang="en-US">
                <a:solidFill>
                  <a:srgbClr val="000000"/>
                </a:solidFill>
                <a:latin typeface="Canva Sans Bold"/>
              </a:rPr>
              <a:t>Model Results</a:t>
            </a:r>
          </a:p>
        </p:txBody>
      </p:sp>
      <p:sp>
        <p:nvSpPr>
          <p:cNvPr id="1048610" name="Freeform 9"/>
          <p:cNvSpPr/>
          <p:nvPr/>
        </p:nvSpPr>
        <p:spPr>
          <a:xfrm rot="3067879" flipH="0" flipV="0">
            <a:off x="15217929" y="7915527"/>
            <a:ext cx="2484075" cy="3134480"/>
          </a:xfrm>
          <a:custGeom>
            <a:avLst/>
            <a:ahLst/>
            <a:rect l="l" t="t" r="r" b="b"/>
            <a:pathLst>
              <a:path w="2484075" h="3134480">
                <a:moveTo>
                  <a:pt x="0" y="0"/>
                </a:moveTo>
                <a:lnTo>
                  <a:pt x="2484075" y="0"/>
                </a:lnTo>
                <a:lnTo>
                  <a:pt x="2484075" y="3134480"/>
                </a:lnTo>
                <a:lnTo>
                  <a:pt x="0" y="3134480"/>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1" name=""/>
        <p:cNvGrpSpPr/>
        <p:nvPr/>
      </p:nvGrpSpPr>
      <p:grpSpPr>
        <a:xfrm>
          <a:off x="0" y="0"/>
          <a:ext cx="0" cy="0"/>
          <a:chOff x="0" y="0"/>
          <a:chExt cx="0" cy="0"/>
        </a:xfrm>
      </p:grpSpPr>
      <p:sp>
        <p:nvSpPr>
          <p:cNvPr id="1048596" name="Freeform 2"/>
          <p:cNvSpPr/>
          <p:nvPr/>
        </p:nvSpPr>
        <p:spPr>
          <a:xfrm rot="8196606" flipH="0" flipV="0">
            <a:off x="12485143" y="-5686488"/>
            <a:ext cx="7299575" cy="10774229"/>
          </a:xfrm>
          <a:custGeom>
            <a:avLst/>
            <a:ahLst/>
            <a:rect l="l" t="t" r="r" b="b"/>
            <a:pathLst>
              <a:path w="7299575" h="10774229">
                <a:moveTo>
                  <a:pt x="0" y="0"/>
                </a:moveTo>
                <a:lnTo>
                  <a:pt x="7299576" y="0"/>
                </a:lnTo>
                <a:lnTo>
                  <a:pt x="7299576" y="10774229"/>
                </a:lnTo>
                <a:lnTo>
                  <a:pt x="0" y="10774229"/>
                </a:lnTo>
                <a:lnTo>
                  <a:pt x="0" y="0"/>
                </a:lnTo>
                <a:close/>
              </a:path>
            </a:pathLst>
          </a:custGeom>
          <a:blipFill>
            <a:blip xmlns:r="http://schemas.openxmlformats.org/officeDocument/2006/relationships" r:embed="rId1">
              <a:alphaModFix amt="43000"/>
            </a:blip>
            <a:stretch>
              <a:fillRect l="0" t="0" r="0" b="0"/>
            </a:stretch>
          </a:blipFill>
        </p:spPr>
      </p:sp>
      <p:sp>
        <p:nvSpPr>
          <p:cNvPr id="1048597" name="Freeform 3"/>
          <p:cNvSpPr/>
          <p:nvPr/>
        </p:nvSpPr>
        <p:spPr>
          <a:xfrm rot="4284660" flipH="0" flipV="0">
            <a:off x="247526" y="3175668"/>
            <a:ext cx="11189148" cy="16515269"/>
          </a:xfrm>
          <a:custGeom>
            <a:avLst/>
            <a:ahLst/>
            <a:rect l="l" t="t" r="r" b="b"/>
            <a:pathLst>
              <a:path w="11189148" h="16515269">
                <a:moveTo>
                  <a:pt x="0" y="0"/>
                </a:moveTo>
                <a:lnTo>
                  <a:pt x="11189148" y="0"/>
                </a:lnTo>
                <a:lnTo>
                  <a:pt x="11189148" y="16515269"/>
                </a:lnTo>
                <a:lnTo>
                  <a:pt x="0" y="16515269"/>
                </a:lnTo>
                <a:lnTo>
                  <a:pt x="0" y="0"/>
                </a:lnTo>
                <a:close/>
              </a:path>
            </a:pathLst>
          </a:custGeom>
          <a:blipFill>
            <a:blip xmlns:r="http://schemas.openxmlformats.org/officeDocument/2006/relationships" r:embed="rId1">
              <a:alphaModFix amt="43000"/>
            </a:blip>
            <a:stretch>
              <a:fillRect l="0" t="0" r="0" b="0"/>
            </a:stretch>
          </a:blipFill>
        </p:spPr>
      </p:sp>
      <p:sp>
        <p:nvSpPr>
          <p:cNvPr id="1048598" name="Freeform 4"/>
          <p:cNvSpPr/>
          <p:nvPr/>
        </p:nvSpPr>
        <p:spPr>
          <a:xfrm rot="0" flipH="0" flipV="0">
            <a:off x="-20758" y="-1953804"/>
            <a:ext cx="5120602" cy="2982504"/>
          </a:xfrm>
          <a:custGeom>
            <a:avLst/>
            <a:ahLst/>
            <a:rect l="l" t="t" r="r" b="b"/>
            <a:pathLst>
              <a:path w="5120602" h="2982504">
                <a:moveTo>
                  <a:pt x="0" y="0"/>
                </a:moveTo>
                <a:lnTo>
                  <a:pt x="5120601" y="0"/>
                </a:lnTo>
                <a:lnTo>
                  <a:pt x="5120601" y="2982504"/>
                </a:lnTo>
                <a:lnTo>
                  <a:pt x="0" y="2982504"/>
                </a:lnTo>
                <a:lnTo>
                  <a:pt x="0" y="0"/>
                </a:lnTo>
                <a:close/>
              </a:path>
            </a:pathLst>
          </a:custGeom>
          <a:blipFill>
            <a:blip xmlns:r="http://schemas.openxmlformats.org/officeDocument/2006/relationships" r:embed="rId2"/>
            <a:stretch>
              <a:fillRect l="0" t="0" r="0" b="-71688"/>
            </a:stretch>
          </a:blipFill>
        </p:spPr>
      </p:sp>
      <p:sp>
        <p:nvSpPr>
          <p:cNvPr id="1048599" name="Freeform 5"/>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3"/>
            <a:stretch>
              <a:fillRect l="0" t="0" r="0" b="0"/>
            </a:stretch>
          </a:blipFill>
        </p:spPr>
      </p:sp>
      <p:sp>
        <p:nvSpPr>
          <p:cNvPr id="1048600" name="Freeform 6"/>
          <p:cNvSpPr/>
          <p:nvPr/>
        </p:nvSpPr>
        <p:spPr>
          <a:xfrm rot="0" flipH="0" flipV="0">
            <a:off x="2539543" y="1602909"/>
            <a:ext cx="14380608" cy="7662168"/>
          </a:xfrm>
          <a:custGeom>
            <a:avLst/>
            <a:ahLst/>
            <a:rect l="l" t="t" r="r" b="b"/>
            <a:pathLst>
              <a:path w="14380608" h="7662168">
                <a:moveTo>
                  <a:pt x="0" y="0"/>
                </a:moveTo>
                <a:lnTo>
                  <a:pt x="14380608" y="0"/>
                </a:lnTo>
                <a:lnTo>
                  <a:pt x="14380608" y="7662168"/>
                </a:lnTo>
                <a:lnTo>
                  <a:pt x="0" y="7662168"/>
                </a:lnTo>
                <a:lnTo>
                  <a:pt x="0" y="0"/>
                </a:lnTo>
                <a:close/>
              </a:path>
            </a:pathLst>
          </a:custGeom>
          <a:blipFill>
            <a:blip xmlns:r="http://schemas.openxmlformats.org/officeDocument/2006/relationships" r:embed="rId4"/>
            <a:stretch>
              <a:fillRect l="0" t="0" r="0" b="0"/>
            </a:stretch>
          </a:blipFill>
        </p:spPr>
      </p:sp>
      <p:sp>
        <p:nvSpPr>
          <p:cNvPr id="1048601" name="TextBox 7"/>
          <p:cNvSpPr txBox="1"/>
          <p:nvPr/>
        </p:nvSpPr>
        <p:spPr>
          <a:xfrm rot="0">
            <a:off x="5463763" y="349250"/>
            <a:ext cx="8532168" cy="711200"/>
          </a:xfrm>
          <a:prstGeom prst="rect"/>
        </p:spPr>
        <p:txBody>
          <a:bodyPr anchor="t" bIns="0" lIns="0" rIns="0" rtlCol="0" tIns="0">
            <a:spAutoFit/>
          </a:bodyPr>
          <a:p>
            <a:pPr algn="ctr">
              <a:lnSpc>
                <a:spcPts val="5599"/>
              </a:lnSpc>
            </a:pPr>
            <a:r>
              <a:rPr sz="3999" lang="en-US">
                <a:solidFill>
                  <a:srgbClr val="000000"/>
                </a:solidFill>
                <a:latin typeface="Canva Sans Bold"/>
              </a:rPr>
              <a:t>Time Series Analysis ARIMA Model</a:t>
            </a:r>
          </a:p>
        </p:txBody>
      </p:sp>
      <p:sp>
        <p:nvSpPr>
          <p:cNvPr id="1048602" name="TextBox 8"/>
          <p:cNvSpPr txBox="1"/>
          <p:nvPr/>
        </p:nvSpPr>
        <p:spPr>
          <a:xfrm rot="0">
            <a:off x="3169307" y="962025"/>
            <a:ext cx="12530617" cy="609600"/>
          </a:xfrm>
          <a:prstGeom prst="rect"/>
        </p:spPr>
        <p:txBody>
          <a:bodyPr anchor="t" bIns="0" lIns="0" rIns="0" rtlCol="0" tIns="0">
            <a:spAutoFit/>
          </a:bodyPr>
          <a:p>
            <a:pPr algn="ctr">
              <a:lnSpc>
                <a:spcPts val="4759"/>
              </a:lnSpc>
            </a:pPr>
            <a:r>
              <a:rPr sz="3399" lang="en-US">
                <a:solidFill>
                  <a:srgbClr val="000000"/>
                </a:solidFill>
                <a:latin typeface="Canva Sans Bold"/>
              </a:rPr>
              <a:t>Forecasting Results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0" name=""/>
        <p:cNvGrpSpPr/>
        <p:nvPr/>
      </p:nvGrpSpPr>
      <p:grpSpPr>
        <a:xfrm>
          <a:off x="0" y="0"/>
          <a:ext cx="0" cy="0"/>
          <a:chOff x="0" y="0"/>
          <a:chExt cx="0" cy="0"/>
        </a:xfrm>
      </p:grpSpPr>
      <p:sp>
        <p:nvSpPr>
          <p:cNvPr id="1048592" name="Freeform 2"/>
          <p:cNvSpPr/>
          <p:nvPr/>
        </p:nvSpPr>
        <p:spPr>
          <a:xfrm rot="0" flipH="0" flipV="0">
            <a:off x="0" y="-2001429"/>
            <a:ext cx="5120602" cy="2982504"/>
          </a:xfrm>
          <a:custGeom>
            <a:avLst/>
            <a:ahLst/>
            <a:rect l="l" t="t" r="r" b="b"/>
            <a:pathLst>
              <a:path w="5120602" h="2982504">
                <a:moveTo>
                  <a:pt x="0" y="0"/>
                </a:moveTo>
                <a:lnTo>
                  <a:pt x="5120602" y="0"/>
                </a:lnTo>
                <a:lnTo>
                  <a:pt x="5120602" y="2982504"/>
                </a:lnTo>
                <a:lnTo>
                  <a:pt x="0" y="2982504"/>
                </a:lnTo>
                <a:lnTo>
                  <a:pt x="0" y="0"/>
                </a:lnTo>
                <a:close/>
              </a:path>
            </a:pathLst>
          </a:custGeom>
          <a:blipFill>
            <a:blip xmlns:r="http://schemas.openxmlformats.org/officeDocument/2006/relationships" r:embed="rId1"/>
            <a:stretch>
              <a:fillRect l="0" t="0" r="0" b="-71688"/>
            </a:stretch>
          </a:blipFill>
        </p:spPr>
      </p:sp>
      <p:sp>
        <p:nvSpPr>
          <p:cNvPr id="1048593" name="Freeform 3"/>
          <p:cNvSpPr/>
          <p:nvPr/>
        </p:nvSpPr>
        <p:spPr>
          <a:xfrm rot="0" flipH="0" flipV="0">
            <a:off x="414185" y="9839286"/>
            <a:ext cx="2592030" cy="895428"/>
          </a:xfrm>
          <a:custGeom>
            <a:avLst/>
            <a:ahLst/>
            <a:rect l="l" t="t" r="r" b="b"/>
            <a:pathLst>
              <a:path w="2592030" h="895428">
                <a:moveTo>
                  <a:pt x="0" y="0"/>
                </a:moveTo>
                <a:lnTo>
                  <a:pt x="2592030" y="0"/>
                </a:lnTo>
                <a:lnTo>
                  <a:pt x="2592030" y="895428"/>
                </a:lnTo>
                <a:lnTo>
                  <a:pt x="0" y="895428"/>
                </a:lnTo>
                <a:lnTo>
                  <a:pt x="0" y="0"/>
                </a:lnTo>
                <a:close/>
              </a:path>
            </a:pathLst>
          </a:custGeom>
          <a:blipFill>
            <a:blip xmlns:r="http://schemas.openxmlformats.org/officeDocument/2006/relationships" r:embed="rId2"/>
            <a:stretch>
              <a:fillRect l="0" t="0" r="0" b="0"/>
            </a:stretch>
          </a:blipFill>
        </p:spPr>
      </p:sp>
      <p:pic>
        <p:nvPicPr>
          <p:cNvPr id="2097152" name="Picture 4">
            <a:hlinkClick action="ppaction://media"/>
          </p:cNvPr>
          <p:cNvPicPr>
            <a:picLocks noChangeAspect="1"/>
          </p:cNvPicPr>
          <p:nvPr>
            <a:videoFile r:link="rId3"/>
            <p:extLst>
              <p:ext uri="{DAA4B4D4-6D71-4841-9C94-3DE7FCFB9230}">
                <p14:media xmlns:p14="http://schemas.microsoft.com/office/powerpoint/2010/main" r:embed="rId4"/>
              </p:ext>
            </p:extLst>
          </p:nvPr>
        </p:nvPicPr>
        <p:blipFill>
          <a:blip xmlns:r="http://schemas.openxmlformats.org/officeDocument/2006/relationships" r:embed="rId5"/>
          <a:srcRect l="0" t="0" r="0" b="0"/>
          <a:stretch>
            <a:fillRect/>
          </a:stretch>
        </p:blipFill>
        <p:spPr>
          <a:xfrm rot="0" flipH="0" flipV="0">
            <a:off x="2560301" y="1631950"/>
            <a:ext cx="15176447" cy="8088180"/>
          </a:xfrm>
          <a:prstGeom prst="rect"/>
        </p:spPr>
      </p:pic>
      <p:sp>
        <p:nvSpPr>
          <p:cNvPr id="1048594" name="TextBox 5"/>
          <p:cNvSpPr txBox="1"/>
          <p:nvPr/>
        </p:nvSpPr>
        <p:spPr>
          <a:xfrm rot="0">
            <a:off x="5373824" y="-125083"/>
            <a:ext cx="11885476" cy="1193800"/>
          </a:xfrm>
          <a:prstGeom prst="rect"/>
        </p:spPr>
        <p:txBody>
          <a:bodyPr anchor="t" bIns="0" lIns="0" rIns="0" rtlCol="0" tIns="0">
            <a:spAutoFit/>
          </a:bodyPr>
          <a:p>
            <a:pPr algn="ctr">
              <a:lnSpc>
                <a:spcPts val="9380"/>
              </a:lnSpc>
            </a:pPr>
            <a:r>
              <a:rPr sz="6700" lang="en-US">
                <a:solidFill>
                  <a:srgbClr val="000000"/>
                </a:solidFill>
                <a:latin typeface="Paytone One Bold"/>
              </a:rPr>
              <a:t>Model Deployment</a:t>
            </a:r>
          </a:p>
        </p:txBody>
      </p:sp>
      <p:sp>
        <p:nvSpPr>
          <p:cNvPr id="1048595" name="TextBox 6"/>
          <p:cNvSpPr txBox="1"/>
          <p:nvPr/>
        </p:nvSpPr>
        <p:spPr>
          <a:xfrm rot="0">
            <a:off x="9810959" y="952500"/>
            <a:ext cx="1476375" cy="711200"/>
          </a:xfrm>
          <a:prstGeom prst="rect"/>
        </p:spPr>
        <p:txBody>
          <a:bodyPr anchor="t" bIns="0" lIns="0" rIns="0" rtlCol="0" tIns="0">
            <a:spAutoFit/>
          </a:bodyPr>
          <a:p>
            <a:pPr algn="ctr">
              <a:lnSpc>
                <a:spcPts val="5599"/>
              </a:lnSpc>
            </a:pPr>
            <a:r>
              <a:rPr sz="3999" lang="en-US">
                <a:solidFill>
                  <a:srgbClr val="000000"/>
                </a:solidFill>
                <a:latin typeface="Canva Sans Bold"/>
              </a:rPr>
              <a:t>Demo</a:t>
            </a:r>
          </a:p>
        </p:txBody>
      </p:sp>
    </p:spTree>
  </p:cSld>
  <p:clrMapOvr>
    <a:masterClrMapping/>
  </p:clrMapOvr>
  <p:timing>
    <p:tnLst>
      <p:par>
        <p:cTn dur="indefinite" nodeType="tmRoot" restart="never">
          <p:childTnLst>
            <p:video>
              <p:cMediaNode vol="100000">
                <p:cTn display="0" fill="hold">
                  <p:stCondLst>
                    <p:cond delay="indefinite"/>
                  </p:stCondLst>
                </p:cTn>
                <p:tgtEl>
                  <p:spTgt spid="209715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39" name=""/>
        <p:cNvGrpSpPr/>
        <p:nvPr/>
      </p:nvGrpSpPr>
      <p:grpSpPr>
        <a:xfrm>
          <a:off x="0" y="0"/>
          <a:ext cx="0" cy="0"/>
          <a:chOff x="0" y="0"/>
          <a:chExt cx="0" cy="0"/>
        </a:xfrm>
      </p:grpSpPr>
      <p:sp>
        <p:nvSpPr>
          <p:cNvPr id="1048584" name="Freeform 2"/>
          <p:cNvSpPr/>
          <p:nvPr/>
        </p:nvSpPr>
        <p:spPr>
          <a:xfrm rot="0" flipH="0" flipV="0">
            <a:off x="-2916319" y="0"/>
            <a:ext cx="10602160" cy="10602160"/>
          </a:xfrm>
          <a:custGeom>
            <a:avLst/>
            <a:ahLst/>
            <a:rect l="l" t="t" r="r" b="b"/>
            <a:pathLst>
              <a:path w="10602160" h="10602160">
                <a:moveTo>
                  <a:pt x="0" y="0"/>
                </a:moveTo>
                <a:lnTo>
                  <a:pt x="10602159" y="0"/>
                </a:lnTo>
                <a:lnTo>
                  <a:pt x="10602159" y="10602160"/>
                </a:lnTo>
                <a:lnTo>
                  <a:pt x="0" y="10602160"/>
                </a:lnTo>
                <a:lnTo>
                  <a:pt x="0" y="0"/>
                </a:lnTo>
                <a:close/>
              </a:path>
            </a:pathLst>
          </a:custGeom>
          <a:blipFill>
            <a:blip xmlns:r="http://schemas.openxmlformats.org/officeDocument/2006/relationships" r:embed="rId1">
              <a:alphaModFix amt="18999"/>
            </a:blip>
            <a:stretch>
              <a:fillRect l="0" t="0" r="0" b="0"/>
            </a:stretch>
          </a:blipFill>
        </p:spPr>
      </p:sp>
      <p:sp>
        <p:nvSpPr>
          <p:cNvPr id="1048585" name="Freeform 3"/>
          <p:cNvSpPr/>
          <p:nvPr/>
        </p:nvSpPr>
        <p:spPr>
          <a:xfrm rot="0" flipH="0" flipV="0">
            <a:off x="5486400" y="3400454"/>
            <a:ext cx="7315200" cy="2739875"/>
          </a:xfrm>
          <a:custGeom>
            <a:avLst/>
            <a:ahLst/>
            <a:rect l="l" t="t" r="r" b="b"/>
            <a:pathLst>
              <a:path w="7315200" h="2739875">
                <a:moveTo>
                  <a:pt x="0" y="0"/>
                </a:moveTo>
                <a:lnTo>
                  <a:pt x="7315200" y="0"/>
                </a:lnTo>
                <a:lnTo>
                  <a:pt x="7315200" y="2739875"/>
                </a:lnTo>
                <a:lnTo>
                  <a:pt x="0" y="2739875"/>
                </a:lnTo>
                <a:lnTo>
                  <a:pt x="0" y="0"/>
                </a:lnTo>
                <a:close/>
              </a:path>
            </a:pathLst>
          </a:custGeom>
          <a:blipFill>
            <a:blip xmlns:r="http://schemas.openxmlformats.org/officeDocument/2006/relationships" r:embed="rId2"/>
            <a:stretch>
              <a:fillRect l="0" t="0" r="0" b="0"/>
            </a:stretch>
          </a:blipFill>
        </p:spPr>
      </p:sp>
      <p:sp>
        <p:nvSpPr>
          <p:cNvPr id="1048586" name="Freeform 4"/>
          <p:cNvSpPr/>
          <p:nvPr/>
        </p:nvSpPr>
        <p:spPr>
          <a:xfrm rot="1475691" flipH="0" flipV="0">
            <a:off x="12020804" y="4829449"/>
            <a:ext cx="1932233" cy="1939285"/>
          </a:xfrm>
          <a:custGeom>
            <a:avLst/>
            <a:ahLst/>
            <a:rect l="l" t="t" r="r" b="b"/>
            <a:pathLst>
              <a:path w="1932233" h="1939285">
                <a:moveTo>
                  <a:pt x="0" y="0"/>
                </a:moveTo>
                <a:lnTo>
                  <a:pt x="1932233" y="0"/>
                </a:lnTo>
                <a:lnTo>
                  <a:pt x="1932233" y="1939285"/>
                </a:lnTo>
                <a:lnTo>
                  <a:pt x="0" y="1939285"/>
                </a:lnTo>
                <a:lnTo>
                  <a:pt x="0" y="0"/>
                </a:lnTo>
                <a:close/>
              </a:path>
            </a:pathLst>
          </a:custGeom>
          <a:blipFill>
            <a:blip xmlns:r="http://schemas.openxmlformats.org/officeDocument/2006/relationships" r:embed="rId3"/>
            <a:stretch>
              <a:fillRect l="0" t="0" r="0" b="0"/>
            </a:stretch>
          </a:blipFill>
        </p:spPr>
      </p:sp>
      <p:sp>
        <p:nvSpPr>
          <p:cNvPr id="1048587" name="Freeform 5"/>
          <p:cNvSpPr/>
          <p:nvPr/>
        </p:nvSpPr>
        <p:spPr>
          <a:xfrm rot="0" flipH="0" flipV="0">
            <a:off x="246596" y="0"/>
            <a:ext cx="782104" cy="3400454"/>
          </a:xfrm>
          <a:custGeom>
            <a:avLst/>
            <a:ahLst/>
            <a:rect l="l" t="t" r="r" b="b"/>
            <a:pathLst>
              <a:path w="782104" h="3400454">
                <a:moveTo>
                  <a:pt x="0" y="0"/>
                </a:moveTo>
                <a:lnTo>
                  <a:pt x="782104" y="0"/>
                </a:lnTo>
                <a:lnTo>
                  <a:pt x="782104" y="3400454"/>
                </a:lnTo>
                <a:lnTo>
                  <a:pt x="0" y="3400454"/>
                </a:lnTo>
                <a:lnTo>
                  <a:pt x="0" y="0"/>
                </a:lnTo>
                <a:close/>
              </a:path>
            </a:pathLst>
          </a:custGeom>
          <a:blipFill>
            <a:blip xmlns:r="http://schemas.openxmlformats.org/officeDocument/2006/relationships" r:embed="rId4"/>
            <a:stretch>
              <a:fillRect l="0" t="0" r="0" b="0"/>
            </a:stretch>
          </a:blipFill>
        </p:spPr>
      </p:sp>
      <p:sp>
        <p:nvSpPr>
          <p:cNvPr id="1048588" name="Freeform 6"/>
          <p:cNvSpPr/>
          <p:nvPr/>
        </p:nvSpPr>
        <p:spPr>
          <a:xfrm rot="0" flipH="0" flipV="0">
            <a:off x="7685840" y="0"/>
            <a:ext cx="10602160" cy="10602160"/>
          </a:xfrm>
          <a:custGeom>
            <a:avLst/>
            <a:ahLst/>
            <a:rect l="l" t="t" r="r" b="b"/>
            <a:pathLst>
              <a:path w="10602160" h="10602160">
                <a:moveTo>
                  <a:pt x="0" y="0"/>
                </a:moveTo>
                <a:lnTo>
                  <a:pt x="10602160" y="0"/>
                </a:lnTo>
                <a:lnTo>
                  <a:pt x="10602160" y="10602160"/>
                </a:lnTo>
                <a:lnTo>
                  <a:pt x="0" y="10602160"/>
                </a:lnTo>
                <a:lnTo>
                  <a:pt x="0" y="0"/>
                </a:lnTo>
                <a:close/>
              </a:path>
            </a:pathLst>
          </a:custGeom>
          <a:blipFill>
            <a:blip xmlns:r="http://schemas.openxmlformats.org/officeDocument/2006/relationships" r:embed="rId1">
              <a:alphaModFix amt="18999"/>
            </a:blip>
            <a:stretch>
              <a:fillRect l="0" t="0" r="0" b="0"/>
            </a:stretch>
          </a:blipFill>
        </p:spPr>
      </p:sp>
      <p:sp>
        <p:nvSpPr>
          <p:cNvPr id="1048589" name="Freeform 7"/>
          <p:cNvSpPr/>
          <p:nvPr/>
        </p:nvSpPr>
        <p:spPr>
          <a:xfrm rot="0" flipH="0" flipV="0">
            <a:off x="-300666" y="7574008"/>
            <a:ext cx="2658732" cy="2712992"/>
          </a:xfrm>
          <a:custGeom>
            <a:avLst/>
            <a:ahLst/>
            <a:rect l="l" t="t" r="r" b="b"/>
            <a:pathLst>
              <a:path w="2658732" h="2712992">
                <a:moveTo>
                  <a:pt x="0" y="0"/>
                </a:moveTo>
                <a:lnTo>
                  <a:pt x="2658732" y="0"/>
                </a:lnTo>
                <a:lnTo>
                  <a:pt x="2658732" y="2712992"/>
                </a:lnTo>
                <a:lnTo>
                  <a:pt x="0" y="2712992"/>
                </a:lnTo>
                <a:lnTo>
                  <a:pt x="0" y="0"/>
                </a:lnTo>
                <a:close/>
              </a:path>
            </a:pathLst>
          </a:custGeom>
          <a:blipFill>
            <a:blip xmlns:r="http://schemas.openxmlformats.org/officeDocument/2006/relationships" r:embed="rId5"/>
            <a:stretch>
              <a:fillRect l="0" t="0" r="0" b="0"/>
            </a:stretch>
          </a:blipFill>
        </p:spPr>
      </p:sp>
      <p:sp>
        <p:nvSpPr>
          <p:cNvPr id="1048590" name="Freeform 8"/>
          <p:cNvSpPr/>
          <p:nvPr/>
        </p:nvSpPr>
        <p:spPr>
          <a:xfrm rot="0" flipH="1" flipV="0">
            <a:off x="15416962" y="-714612"/>
            <a:ext cx="3684676" cy="3486625"/>
          </a:xfrm>
          <a:custGeom>
            <a:avLst/>
            <a:ahLst/>
            <a:rect l="l" t="t" r="r" b="b"/>
            <a:pathLst>
              <a:path w="3684676" h="3486625">
                <a:moveTo>
                  <a:pt x="3684676" y="0"/>
                </a:moveTo>
                <a:lnTo>
                  <a:pt x="0" y="0"/>
                </a:lnTo>
                <a:lnTo>
                  <a:pt x="0" y="3486624"/>
                </a:lnTo>
                <a:lnTo>
                  <a:pt x="3684676" y="3486624"/>
                </a:lnTo>
                <a:lnTo>
                  <a:pt x="3684676" y="0"/>
                </a:lnTo>
                <a:close/>
              </a:path>
            </a:pathLst>
          </a:custGeom>
          <a:blipFill>
            <a:blip xmlns:r="http://schemas.openxmlformats.org/officeDocument/2006/relationships" r:embed="rId6"/>
            <a:stretch>
              <a:fillRect l="0" t="0" r="0" b="0"/>
            </a:stretch>
          </a:blipFill>
        </p:spPr>
      </p:sp>
      <p:sp>
        <p:nvSpPr>
          <p:cNvPr id="1048591" name="Freeform 9"/>
          <p:cNvSpPr/>
          <p:nvPr/>
        </p:nvSpPr>
        <p:spPr>
          <a:xfrm rot="0" flipH="0" flipV="0">
            <a:off x="6875396" y="-1953804"/>
            <a:ext cx="5120602" cy="2982504"/>
          </a:xfrm>
          <a:custGeom>
            <a:avLst/>
            <a:ahLst/>
            <a:rect l="l" t="t" r="r" b="b"/>
            <a:pathLst>
              <a:path w="5120602" h="2982504">
                <a:moveTo>
                  <a:pt x="0" y="0"/>
                </a:moveTo>
                <a:lnTo>
                  <a:pt x="5120602" y="0"/>
                </a:lnTo>
                <a:lnTo>
                  <a:pt x="5120602" y="2982504"/>
                </a:lnTo>
                <a:lnTo>
                  <a:pt x="0" y="2982504"/>
                </a:lnTo>
                <a:lnTo>
                  <a:pt x="0" y="0"/>
                </a:lnTo>
                <a:close/>
              </a:path>
            </a:pathLst>
          </a:custGeom>
          <a:blipFill>
            <a:blip xmlns:r="http://schemas.openxmlformats.org/officeDocument/2006/relationships" r:embed="rId7"/>
            <a:stretch>
              <a:fillRect l="0" t="0" r="0" b="-71688"/>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6" name=""/>
        <p:cNvGrpSpPr/>
        <p:nvPr/>
      </p:nvGrpSpPr>
      <p:grpSpPr>
        <a:xfrm>
          <a:off x="0" y="0"/>
          <a:ext cx="0" cy="0"/>
          <a:chOff x="0" y="0"/>
          <a:chExt cx="0" cy="0"/>
        </a:xfrm>
      </p:grpSpPr>
      <p:grpSp>
        <p:nvGrpSpPr>
          <p:cNvPr id="47" name="Group 2"/>
          <p:cNvGrpSpPr/>
          <p:nvPr/>
        </p:nvGrpSpPr>
        <p:grpSpPr>
          <a:xfrm rot="0">
            <a:off x="1028700" y="2759891"/>
            <a:ext cx="16230600" cy="6498409"/>
            <a:chOff x="0" y="0"/>
            <a:chExt cx="4274726" cy="1711515"/>
          </a:xfrm>
        </p:grpSpPr>
        <p:sp>
          <p:nvSpPr>
            <p:cNvPr id="1048630" name="Freeform 3"/>
            <p:cNvSpPr/>
            <p:nvPr/>
          </p:nvSpPr>
          <p:spPr>
            <a:xfrm rot="0" flipH="0" flipV="0">
              <a:off x="0" y="0"/>
              <a:ext cx="4274726" cy="1711515"/>
            </a:xfrm>
            <a:custGeom>
              <a:avLst/>
              <a:ah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id="1048631" name="TextBox 4"/>
            <p:cNvSpPr txBox="1"/>
            <p:nvPr/>
          </p:nvSpPr>
          <p:spPr>
            <a:xfrm>
              <a:off x="0" y="-38100"/>
              <a:ext cx="4274726" cy="1749615"/>
            </a:xfrm>
            <a:prstGeom prst="rect"/>
          </p:spPr>
          <p:txBody>
            <a:bodyPr anchor="ctr" bIns="50800" lIns="50800" rIns="50800" rtlCol="0" tIns="50800"/>
            <a:p>
              <a:pPr algn="ctr">
                <a:lnSpc>
                  <a:spcPts val="2659"/>
                </a:lnSpc>
                <a:spcBef>
                  <a:spcPct val="0"/>
                </a:spcBef>
              </a:pPr>
            </a:p>
          </p:txBody>
        </p:sp>
      </p:grpSp>
      <p:sp>
        <p:nvSpPr>
          <p:cNvPr id="1048632" name="Freeform 5"/>
          <p:cNvSpPr/>
          <p:nvPr/>
        </p:nvSpPr>
        <p:spPr>
          <a:xfrm rot="3067879" flipH="0" flipV="0">
            <a:off x="15046306" y="7691060"/>
            <a:ext cx="2484075" cy="3134480"/>
          </a:xfrm>
          <a:custGeom>
            <a:avLst/>
            <a:ahLst/>
            <a:rect l="l" t="t" r="r" b="b"/>
            <a:pathLst>
              <a:path w="2484075" h="3134480">
                <a:moveTo>
                  <a:pt x="0" y="0"/>
                </a:moveTo>
                <a:lnTo>
                  <a:pt x="2484075" y="0"/>
                </a:lnTo>
                <a:lnTo>
                  <a:pt x="2484075" y="3134480"/>
                </a:lnTo>
                <a:lnTo>
                  <a:pt x="0" y="3134480"/>
                </a:lnTo>
                <a:lnTo>
                  <a:pt x="0" y="0"/>
                </a:lnTo>
                <a:close/>
              </a:path>
            </a:pathLst>
          </a:custGeom>
          <a:blipFill>
            <a:blip xmlns:r="http://schemas.openxmlformats.org/officeDocument/2006/relationships" r:embed="rId1"/>
            <a:stretch>
              <a:fillRect l="0" t="0" r="0" b="0"/>
            </a:stretch>
          </a:blipFill>
        </p:spPr>
      </p:sp>
      <p:sp>
        <p:nvSpPr>
          <p:cNvPr id="1048633" name="Freeform 6"/>
          <p:cNvSpPr/>
          <p:nvPr/>
        </p:nvSpPr>
        <p:spPr>
          <a:xfrm rot="-4063775" flipH="0" flipV="0">
            <a:off x="729149" y="2068980"/>
            <a:ext cx="1806132" cy="1934278"/>
          </a:xfrm>
          <a:custGeom>
            <a:avLst/>
            <a:ahLst/>
            <a:rect l="l" t="t" r="r" b="b"/>
            <a:pathLst>
              <a:path w="1806132" h="1934278">
                <a:moveTo>
                  <a:pt x="0" y="0"/>
                </a:moveTo>
                <a:lnTo>
                  <a:pt x="1806132" y="0"/>
                </a:lnTo>
                <a:lnTo>
                  <a:pt x="1806132" y="1934278"/>
                </a:lnTo>
                <a:lnTo>
                  <a:pt x="0" y="1934278"/>
                </a:lnTo>
                <a:lnTo>
                  <a:pt x="0" y="0"/>
                </a:lnTo>
                <a:close/>
              </a:path>
            </a:pathLst>
          </a:custGeom>
          <a:blipFill>
            <a:blip xmlns:r="http://schemas.openxmlformats.org/officeDocument/2006/relationships" r:embed="rId2"/>
            <a:stretch>
              <a:fillRect l="0" t="0" r="0" b="0"/>
            </a:stretch>
          </a:blipFill>
        </p:spPr>
      </p:sp>
      <p:sp>
        <p:nvSpPr>
          <p:cNvPr id="1048634" name="Freeform 7"/>
          <p:cNvSpPr/>
          <p:nvPr/>
        </p:nvSpPr>
        <p:spPr>
          <a:xfrm rot="0" flipH="0" flipV="0">
            <a:off x="14253239" y="-1001116"/>
            <a:ext cx="6012122" cy="2029816"/>
          </a:xfrm>
          <a:custGeom>
            <a:avLst/>
            <a:ahLst/>
            <a:rect l="l" t="t" r="r" b="b"/>
            <a:pathLst>
              <a:path w="6012122" h="2029816">
                <a:moveTo>
                  <a:pt x="0" y="0"/>
                </a:moveTo>
                <a:lnTo>
                  <a:pt x="6012122" y="0"/>
                </a:lnTo>
                <a:lnTo>
                  <a:pt x="6012122" y="2029816"/>
                </a:lnTo>
                <a:lnTo>
                  <a:pt x="0" y="2029816"/>
                </a:lnTo>
                <a:lnTo>
                  <a:pt x="0" y="0"/>
                </a:lnTo>
                <a:close/>
              </a:path>
            </a:pathLst>
          </a:custGeom>
          <a:blipFill>
            <a:blip xmlns:r="http://schemas.openxmlformats.org/officeDocument/2006/relationships" r:embed="rId3"/>
            <a:stretch>
              <a:fillRect l="0" t="0" r="0" b="0"/>
            </a:stretch>
          </a:blipFill>
        </p:spPr>
      </p:sp>
      <p:sp>
        <p:nvSpPr>
          <p:cNvPr id="1048635" name="Freeform 8"/>
          <p:cNvSpPr/>
          <p:nvPr/>
        </p:nvSpPr>
        <p:spPr>
          <a:xfrm rot="0" flipH="0" flipV="0">
            <a:off x="14688650" y="-2388553"/>
            <a:ext cx="4030989" cy="4114800"/>
          </a:xfrm>
          <a:custGeom>
            <a:avLst/>
            <a:ahLst/>
            <a:rect l="l" t="t" r="r" b="b"/>
            <a:pathLst>
              <a:path w="4030989" h="4114800">
                <a:moveTo>
                  <a:pt x="0" y="0"/>
                </a:moveTo>
                <a:lnTo>
                  <a:pt x="4030989" y="0"/>
                </a:lnTo>
                <a:lnTo>
                  <a:pt x="4030989" y="4114800"/>
                </a:lnTo>
                <a:lnTo>
                  <a:pt x="0" y="4114800"/>
                </a:lnTo>
                <a:lnTo>
                  <a:pt x="0" y="0"/>
                </a:lnTo>
                <a:close/>
              </a:path>
            </a:pathLst>
          </a:custGeom>
          <a:blipFill>
            <a:blip xmlns:r="http://schemas.openxmlformats.org/officeDocument/2006/relationships" r:embed="rId4"/>
            <a:stretch>
              <a:fillRect l="0" t="0" r="0" b="0"/>
            </a:stretch>
          </a:blipFill>
        </p:spPr>
      </p:sp>
      <p:sp>
        <p:nvSpPr>
          <p:cNvPr id="1048636" name="TextBox 9"/>
          <p:cNvSpPr txBox="1"/>
          <p:nvPr/>
        </p:nvSpPr>
        <p:spPr>
          <a:xfrm rot="0">
            <a:off x="1796223" y="3238883"/>
            <a:ext cx="16155864" cy="5892800"/>
          </a:xfrm>
          <a:prstGeom prst="rect"/>
        </p:spPr>
        <p:txBody>
          <a:bodyPr anchor="t" bIns="0" lIns="0" rIns="0" rtlCol="0" tIns="0">
            <a:spAutoFit/>
          </a:bodyPr>
          <a:p>
            <a:pPr indent="-444304" lvl="1" marL="888608">
              <a:lnSpc>
                <a:spcPts val="5762"/>
              </a:lnSpc>
              <a:buFont typeface="Arial"/>
              <a:buChar char="•"/>
            </a:pPr>
            <a:r>
              <a:rPr sz="4115" lang="en-US">
                <a:solidFill>
                  <a:srgbClr val="000000"/>
                </a:solidFill>
                <a:latin typeface="Quicksand Bold"/>
              </a:rPr>
              <a:t>Problem Statement</a:t>
            </a:r>
          </a:p>
          <a:p>
            <a:pPr indent="-444304" lvl="1" marL="888608">
              <a:lnSpc>
                <a:spcPts val="5762"/>
              </a:lnSpc>
              <a:buFont typeface="Arial"/>
              <a:buChar char="•"/>
            </a:pPr>
            <a:r>
              <a:rPr sz="4115" lang="en-US">
                <a:solidFill>
                  <a:srgbClr val="000000"/>
                </a:solidFill>
                <a:latin typeface="Quicksand Bold"/>
              </a:rPr>
              <a:t>Project Aim and Synopsis</a:t>
            </a:r>
          </a:p>
          <a:p>
            <a:pPr indent="-444304" lvl="1" marL="888608">
              <a:lnSpc>
                <a:spcPts val="5762"/>
              </a:lnSpc>
              <a:buFont typeface="Arial"/>
              <a:buChar char="•"/>
            </a:pPr>
            <a:r>
              <a:rPr sz="4115" lang="en-US">
                <a:solidFill>
                  <a:srgbClr val="000000"/>
                </a:solidFill>
                <a:latin typeface="Quicksand Bold"/>
              </a:rPr>
              <a:t> Introduction</a:t>
            </a:r>
          </a:p>
          <a:p>
            <a:pPr indent="-444304" lvl="1" marL="888608">
              <a:lnSpc>
                <a:spcPts val="5762"/>
              </a:lnSpc>
              <a:buFont typeface="Arial"/>
              <a:buChar char="•"/>
            </a:pPr>
            <a:r>
              <a:rPr sz="4115" lang="en-US">
                <a:solidFill>
                  <a:srgbClr val="000000"/>
                </a:solidFill>
                <a:latin typeface="Quicksand Bold"/>
              </a:rPr>
              <a:t>Dataset Description and EDA</a:t>
            </a:r>
          </a:p>
          <a:p>
            <a:pPr indent="-444304" lvl="1" marL="888608">
              <a:lnSpc>
                <a:spcPts val="5762"/>
              </a:lnSpc>
              <a:buFont typeface="Arial"/>
              <a:buChar char="•"/>
            </a:pPr>
            <a:r>
              <a:rPr sz="4115" lang="en-US">
                <a:solidFill>
                  <a:srgbClr val="000000"/>
                </a:solidFill>
                <a:latin typeface="Quicksand Bold"/>
              </a:rPr>
              <a:t> Data Preparation</a:t>
            </a:r>
          </a:p>
          <a:p>
            <a:pPr indent="-444304" lvl="1" marL="888608">
              <a:lnSpc>
                <a:spcPts val="5762"/>
              </a:lnSpc>
              <a:buFont typeface="Arial"/>
              <a:buChar char="•"/>
            </a:pPr>
            <a:r>
              <a:rPr sz="4115" lang="en-US">
                <a:solidFill>
                  <a:srgbClr val="000000"/>
                </a:solidFill>
                <a:latin typeface="Quicksand Bold"/>
              </a:rPr>
              <a:t>Model Development</a:t>
            </a:r>
          </a:p>
          <a:p>
            <a:pPr indent="-444304" lvl="1" marL="888608">
              <a:lnSpc>
                <a:spcPts val="5762"/>
              </a:lnSpc>
              <a:buFont typeface="Arial"/>
              <a:buChar char="•"/>
            </a:pPr>
            <a:r>
              <a:rPr sz="4115" lang="en-US">
                <a:solidFill>
                  <a:srgbClr val="000000"/>
                </a:solidFill>
                <a:latin typeface="Quicksand Bold"/>
              </a:rPr>
              <a:t>Model Deployment and Demo</a:t>
            </a:r>
          </a:p>
          <a:p>
            <a:pPr>
              <a:lnSpc>
                <a:spcPts val="5762"/>
              </a:lnSpc>
            </a:pPr>
          </a:p>
        </p:txBody>
      </p:sp>
      <p:sp>
        <p:nvSpPr>
          <p:cNvPr id="1048637" name="TextBox 10"/>
          <p:cNvSpPr txBox="1"/>
          <p:nvPr/>
        </p:nvSpPr>
        <p:spPr>
          <a:xfrm rot="0">
            <a:off x="2055940" y="267347"/>
            <a:ext cx="14333734" cy="1638300"/>
          </a:xfrm>
          <a:prstGeom prst="rect"/>
        </p:spPr>
        <p:txBody>
          <a:bodyPr anchor="t" bIns="0" lIns="0" rIns="0" rtlCol="0" tIns="0">
            <a:spAutoFit/>
          </a:bodyPr>
          <a:p>
            <a:pPr algn="ctr">
              <a:lnSpc>
                <a:spcPts val="12880"/>
              </a:lnSpc>
            </a:pPr>
            <a:r>
              <a:rPr sz="9200" lang="en-US">
                <a:solidFill>
                  <a:srgbClr val="000000"/>
                </a:solidFill>
                <a:latin typeface="Paytone One Bold"/>
              </a:rPr>
              <a:t>Presentation Outline</a:t>
            </a:r>
          </a:p>
        </p:txBody>
      </p:sp>
      <p:sp>
        <p:nvSpPr>
          <p:cNvPr id="1048638" name="Freeform 11"/>
          <p:cNvSpPr/>
          <p:nvPr/>
        </p:nvSpPr>
        <p:spPr>
          <a:xfrm rot="0" flipH="0" flipV="0">
            <a:off x="-162725" y="-2062316"/>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8" name=""/>
        <p:cNvGrpSpPr/>
        <p:nvPr/>
      </p:nvGrpSpPr>
      <p:grpSpPr>
        <a:xfrm>
          <a:off x="0" y="0"/>
          <a:ext cx="0" cy="0"/>
          <a:chOff x="0" y="0"/>
          <a:chExt cx="0" cy="0"/>
        </a:xfrm>
      </p:grpSpPr>
      <p:sp>
        <p:nvSpPr>
          <p:cNvPr id="1048639" name="Freeform 2"/>
          <p:cNvSpPr/>
          <p:nvPr/>
        </p:nvSpPr>
        <p:spPr>
          <a:xfrm rot="0" flipH="0" flipV="0">
            <a:off x="-162725" y="-2062316"/>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1"/>
            <a:stretch>
              <a:fillRect l="0" t="0" r="0" b="0"/>
            </a:stretch>
          </a:blipFill>
        </p:spPr>
      </p:sp>
      <p:sp>
        <p:nvSpPr>
          <p:cNvPr id="1048640" name="TextBox 3"/>
          <p:cNvSpPr txBox="1"/>
          <p:nvPr/>
        </p:nvSpPr>
        <p:spPr>
          <a:xfrm rot="0">
            <a:off x="4279388" y="374160"/>
            <a:ext cx="12149090" cy="1066800"/>
          </a:xfrm>
          <a:prstGeom prst="rect"/>
        </p:spPr>
        <p:txBody>
          <a:bodyPr anchor="t" bIns="0" lIns="0" rIns="0" rtlCol="0" tIns="0">
            <a:spAutoFit/>
          </a:bodyPr>
          <a:p>
            <a:pPr algn="ctr">
              <a:lnSpc>
                <a:spcPts val="8400"/>
              </a:lnSpc>
            </a:pPr>
            <a:r>
              <a:rPr sz="6000" lang="en-US">
                <a:solidFill>
                  <a:srgbClr val="000000"/>
                </a:solidFill>
                <a:latin typeface="Paytone One Bold"/>
              </a:rPr>
              <a:t>Problem Statement</a:t>
            </a:r>
          </a:p>
        </p:txBody>
      </p:sp>
      <p:sp>
        <p:nvSpPr>
          <p:cNvPr id="1048641" name="TextBox 4"/>
          <p:cNvSpPr txBox="1"/>
          <p:nvPr/>
        </p:nvSpPr>
        <p:spPr>
          <a:xfrm rot="0">
            <a:off x="0" y="2477896"/>
            <a:ext cx="18288000" cy="2438400"/>
          </a:xfrm>
          <a:prstGeom prst="rect"/>
        </p:spPr>
        <p:txBody>
          <a:bodyPr anchor="t" bIns="0" lIns="0" rIns="0" rtlCol="0" tIns="0">
            <a:spAutoFit/>
          </a:bodyPr>
          <a:p>
            <a:pPr indent="-367030" lvl="1" marL="734059">
              <a:lnSpc>
                <a:spcPts val="4759"/>
              </a:lnSpc>
              <a:buFont typeface="Arial"/>
              <a:buChar char="•"/>
            </a:pPr>
            <a:r>
              <a:rPr sz="3399" lang="en-US">
                <a:solidFill>
                  <a:srgbClr val="000000"/>
                </a:solidFill>
                <a:latin typeface="Canva Sans"/>
              </a:rPr>
              <a:t>In low-income countries the electrification landscape plays a crucial role in shaping socio-economic development. While various projects have previously focused on mapping areas with poor electrification and implementing strategies for improvement, a significant research gap remains unexplored. </a:t>
            </a:r>
          </a:p>
        </p:txBody>
      </p:sp>
      <p:sp>
        <p:nvSpPr>
          <p:cNvPr id="1048642" name="TextBox 5"/>
          <p:cNvSpPr txBox="1"/>
          <p:nvPr/>
        </p:nvSpPr>
        <p:spPr>
          <a:xfrm rot="0">
            <a:off x="9211" y="5310792"/>
            <a:ext cx="17250089" cy="3048000"/>
          </a:xfrm>
          <a:prstGeom prst="rect"/>
        </p:spPr>
        <p:txBody>
          <a:bodyPr anchor="t" bIns="0" lIns="0" rIns="0" rtlCol="0" tIns="0">
            <a:spAutoFit/>
          </a:bodyPr>
          <a:p>
            <a:pPr indent="-367030" lvl="1" marL="734059">
              <a:lnSpc>
                <a:spcPts val="4759"/>
              </a:lnSpc>
              <a:buFont typeface="Arial"/>
              <a:buChar char="•"/>
            </a:pPr>
            <a:r>
              <a:rPr sz="3399" lang="en-US">
                <a:solidFill>
                  <a:srgbClr val="000000"/>
                </a:solidFill>
                <a:latin typeface="Canva Sans"/>
              </a:rPr>
              <a:t>Our approach involves classifying countries based on their electrification status, exploring correlations between electrification rates and key economic indicators, and predicting the growing economic gap between developing (African) and developed countries. By addressing the critiques of previous research, we plan to enhance the methodologies, utilizing ARIMA and LSTM models for predictive analysis. </a:t>
            </a:r>
          </a:p>
        </p:txBody>
      </p:sp>
      <p:sp>
        <p:nvSpPr>
          <p:cNvPr id="1048643" name="Freeform 6"/>
          <p:cNvSpPr/>
          <p:nvPr/>
        </p:nvSpPr>
        <p:spPr>
          <a:xfrm rot="3067879" flipH="0" flipV="0">
            <a:off x="15446269" y="7691060"/>
            <a:ext cx="2484075" cy="3134480"/>
          </a:xfrm>
          <a:custGeom>
            <a:avLst/>
            <a:ahLst/>
            <a:rect l="l" t="t" r="r" b="b"/>
            <a:pathLst>
              <a:path w="2484075" h="3134480">
                <a:moveTo>
                  <a:pt x="0" y="0"/>
                </a:moveTo>
                <a:lnTo>
                  <a:pt x="2484076" y="0"/>
                </a:lnTo>
                <a:lnTo>
                  <a:pt x="2484076" y="3134480"/>
                </a:lnTo>
                <a:lnTo>
                  <a:pt x="0" y="3134480"/>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49" name=""/>
        <p:cNvGrpSpPr/>
        <p:nvPr/>
      </p:nvGrpSpPr>
      <p:grpSpPr>
        <a:xfrm>
          <a:off x="0" y="0"/>
          <a:ext cx="0" cy="0"/>
          <a:chOff x="0" y="0"/>
          <a:chExt cx="0" cy="0"/>
        </a:xfrm>
      </p:grpSpPr>
      <p:sp>
        <p:nvSpPr>
          <p:cNvPr id="1048644" name="Freeform 2"/>
          <p:cNvSpPr/>
          <p:nvPr/>
        </p:nvSpPr>
        <p:spPr>
          <a:xfrm rot="0" flipH="0" flipV="0">
            <a:off x="-474099" y="-2049823"/>
            <a:ext cx="5120602" cy="5120602"/>
          </a:xfrm>
          <a:custGeom>
            <a:avLst/>
            <a:ahLst/>
            <a:rect l="l" t="t" r="r" b="b"/>
            <a:pathLst>
              <a:path w="5120602" h="5120602">
                <a:moveTo>
                  <a:pt x="0" y="0"/>
                </a:moveTo>
                <a:lnTo>
                  <a:pt x="5120602" y="0"/>
                </a:lnTo>
                <a:lnTo>
                  <a:pt x="5120602" y="5120601"/>
                </a:lnTo>
                <a:lnTo>
                  <a:pt x="0" y="5120601"/>
                </a:lnTo>
                <a:lnTo>
                  <a:pt x="0" y="0"/>
                </a:lnTo>
                <a:close/>
              </a:path>
            </a:pathLst>
          </a:custGeom>
          <a:blipFill>
            <a:blip xmlns:r="http://schemas.openxmlformats.org/officeDocument/2006/relationships" r:embed="rId1"/>
            <a:stretch>
              <a:fillRect l="0" t="0" r="0" b="0"/>
            </a:stretch>
          </a:blipFill>
        </p:spPr>
      </p:sp>
      <p:sp>
        <p:nvSpPr>
          <p:cNvPr id="1048645" name="Freeform 3"/>
          <p:cNvSpPr/>
          <p:nvPr/>
        </p:nvSpPr>
        <p:spPr>
          <a:xfrm rot="0" flipH="0" flipV="0">
            <a:off x="0" y="-5252"/>
            <a:ext cx="12121496" cy="10292252"/>
          </a:xfrm>
          <a:custGeom>
            <a:avLst/>
            <a:ahLst/>
            <a:rect l="l" t="t" r="r" b="b"/>
            <a:pathLst>
              <a:path w="12121496" h="10292252">
                <a:moveTo>
                  <a:pt x="0" y="0"/>
                </a:moveTo>
                <a:lnTo>
                  <a:pt x="12121496" y="0"/>
                </a:lnTo>
                <a:lnTo>
                  <a:pt x="12121496" y="10292252"/>
                </a:lnTo>
                <a:lnTo>
                  <a:pt x="0" y="10292252"/>
                </a:lnTo>
                <a:lnTo>
                  <a:pt x="0" y="0"/>
                </a:lnTo>
                <a:close/>
              </a:path>
            </a:pathLst>
          </a:custGeom>
          <a:blipFill>
            <a:blip xmlns:r="http://schemas.openxmlformats.org/officeDocument/2006/relationships" r:embed="rId2">
              <a:alphaModFix amt="26000"/>
            </a:blip>
            <a:stretch>
              <a:fillRect l="0" t="0" r="0" b="0"/>
            </a:stretch>
          </a:blipFill>
        </p:spPr>
      </p:sp>
      <p:sp>
        <p:nvSpPr>
          <p:cNvPr id="1048646" name="Freeform 4"/>
          <p:cNvSpPr/>
          <p:nvPr/>
        </p:nvSpPr>
        <p:spPr>
          <a:xfrm rot="0" flipH="0" flipV="0">
            <a:off x="8883543" y="9350834"/>
            <a:ext cx="2592030" cy="895428"/>
          </a:xfrm>
          <a:custGeom>
            <a:avLst/>
            <a:ahLst/>
            <a:rect l="l" t="t" r="r" b="b"/>
            <a:pathLst>
              <a:path w="2592030" h="895428">
                <a:moveTo>
                  <a:pt x="0" y="0"/>
                </a:moveTo>
                <a:lnTo>
                  <a:pt x="2592029" y="0"/>
                </a:lnTo>
                <a:lnTo>
                  <a:pt x="2592029" y="895429"/>
                </a:lnTo>
                <a:lnTo>
                  <a:pt x="0" y="895429"/>
                </a:lnTo>
                <a:lnTo>
                  <a:pt x="0" y="0"/>
                </a:lnTo>
                <a:close/>
              </a:path>
            </a:pathLst>
          </a:custGeom>
          <a:blipFill>
            <a:blip xmlns:r="http://schemas.openxmlformats.org/officeDocument/2006/relationships" r:embed="rId3"/>
            <a:stretch>
              <a:fillRect l="0" t="0" r="0" b="0"/>
            </a:stretch>
          </a:blipFill>
        </p:spPr>
      </p:sp>
      <p:sp>
        <p:nvSpPr>
          <p:cNvPr id="1048647" name="Freeform 5"/>
          <p:cNvSpPr/>
          <p:nvPr/>
        </p:nvSpPr>
        <p:spPr>
          <a:xfrm rot="0" flipH="0" flipV="0">
            <a:off x="12227252" y="133272"/>
            <a:ext cx="12121496" cy="10292252"/>
          </a:xfrm>
          <a:custGeom>
            <a:avLst/>
            <a:ahLst/>
            <a:rect l="l" t="t" r="r" b="b"/>
            <a:pathLst>
              <a:path w="12121496" h="10292252">
                <a:moveTo>
                  <a:pt x="0" y="0"/>
                </a:moveTo>
                <a:lnTo>
                  <a:pt x="12121496" y="0"/>
                </a:lnTo>
                <a:lnTo>
                  <a:pt x="12121496" y="10292251"/>
                </a:lnTo>
                <a:lnTo>
                  <a:pt x="0" y="10292251"/>
                </a:lnTo>
                <a:lnTo>
                  <a:pt x="0" y="0"/>
                </a:lnTo>
                <a:close/>
              </a:path>
            </a:pathLst>
          </a:custGeom>
          <a:blipFill>
            <a:blip xmlns:r="http://schemas.openxmlformats.org/officeDocument/2006/relationships" r:embed="rId2">
              <a:alphaModFix amt="26000"/>
            </a:blip>
            <a:stretch>
              <a:fillRect l="0" t="0" r="0" b="0"/>
            </a:stretch>
          </a:blipFill>
        </p:spPr>
      </p:sp>
      <p:sp>
        <p:nvSpPr>
          <p:cNvPr id="1048648" name="Freeform 6"/>
          <p:cNvSpPr/>
          <p:nvPr/>
        </p:nvSpPr>
        <p:spPr>
          <a:xfrm rot="0" flipH="0" flipV="0">
            <a:off x="16196373" y="8229600"/>
            <a:ext cx="2091627" cy="2057400"/>
          </a:xfrm>
          <a:custGeom>
            <a:avLst/>
            <a:ahLst/>
            <a:rect l="l" t="t" r="r" b="b"/>
            <a:pathLst>
              <a:path w="2091627" h="2057400">
                <a:moveTo>
                  <a:pt x="0" y="0"/>
                </a:moveTo>
                <a:lnTo>
                  <a:pt x="2091627" y="0"/>
                </a:lnTo>
                <a:lnTo>
                  <a:pt x="2091627" y="2057400"/>
                </a:lnTo>
                <a:lnTo>
                  <a:pt x="0" y="2057400"/>
                </a:lnTo>
                <a:lnTo>
                  <a:pt x="0" y="0"/>
                </a:lnTo>
                <a:close/>
              </a:path>
            </a:pathLst>
          </a:custGeom>
          <a:blipFill>
            <a:blip xmlns:r="http://schemas.openxmlformats.org/officeDocument/2006/relationships" r:embed="rId4"/>
            <a:stretch>
              <a:fillRect l="0" t="0" r="0" b="0"/>
            </a:stretch>
          </a:blipFill>
        </p:spPr>
      </p:sp>
      <p:sp>
        <p:nvSpPr>
          <p:cNvPr id="1048649" name="Freeform 7"/>
          <p:cNvSpPr/>
          <p:nvPr/>
        </p:nvSpPr>
        <p:spPr>
          <a:xfrm rot="-10800000" flipH="0" flipV="0">
            <a:off x="210037" y="2100302"/>
            <a:ext cx="985710" cy="646984"/>
          </a:xfrm>
          <a:custGeom>
            <a:avLst/>
            <a:ahLst/>
            <a:rect l="l" t="t" r="r" b="b"/>
            <a:pathLst>
              <a:path w="985710" h="646984">
                <a:moveTo>
                  <a:pt x="0" y="0"/>
                </a:moveTo>
                <a:lnTo>
                  <a:pt x="985710" y="0"/>
                </a:lnTo>
                <a:lnTo>
                  <a:pt x="985710" y="646984"/>
                </a:lnTo>
                <a:lnTo>
                  <a:pt x="0" y="646984"/>
                </a:lnTo>
                <a:lnTo>
                  <a:pt x="0" y="0"/>
                </a:lnTo>
                <a:close/>
              </a:path>
            </a:pathLst>
          </a:custGeom>
          <a:blipFill>
            <a:blip xmlns:r="http://schemas.openxmlformats.org/officeDocument/2006/relationships" r:embed="rId5"/>
            <a:stretch>
              <a:fillRect l="0" t="0" r="0" b="0"/>
            </a:stretch>
          </a:blipFill>
        </p:spPr>
      </p:sp>
      <p:sp>
        <p:nvSpPr>
          <p:cNvPr id="1048650" name="Freeform 8"/>
          <p:cNvSpPr/>
          <p:nvPr/>
        </p:nvSpPr>
        <p:spPr>
          <a:xfrm rot="-5400000" flipH="0" flipV="0">
            <a:off x="460609" y="6945410"/>
            <a:ext cx="5395669" cy="7964048"/>
          </a:xfrm>
          <a:custGeom>
            <a:avLst/>
            <a:ahLst/>
            <a:rect l="l" t="t" r="r" b="b"/>
            <a:pathLst>
              <a:path w="5395669" h="7964048">
                <a:moveTo>
                  <a:pt x="0" y="0"/>
                </a:moveTo>
                <a:lnTo>
                  <a:pt x="5395669" y="0"/>
                </a:lnTo>
                <a:lnTo>
                  <a:pt x="5395669" y="7964048"/>
                </a:lnTo>
                <a:lnTo>
                  <a:pt x="0" y="7964048"/>
                </a:lnTo>
                <a:lnTo>
                  <a:pt x="0" y="0"/>
                </a:lnTo>
                <a:close/>
              </a:path>
            </a:pathLst>
          </a:custGeom>
          <a:blipFill>
            <a:blip xmlns:r="http://schemas.openxmlformats.org/officeDocument/2006/relationships" r:embed="rId6"/>
            <a:stretch>
              <a:fillRect l="0" t="0" r="0" b="0"/>
            </a:stretch>
          </a:blipFill>
        </p:spPr>
      </p:sp>
      <p:sp>
        <p:nvSpPr>
          <p:cNvPr id="1048651" name="Freeform 9"/>
          <p:cNvSpPr/>
          <p:nvPr/>
        </p:nvSpPr>
        <p:spPr>
          <a:xfrm rot="0" flipH="0" flipV="0">
            <a:off x="13940804" y="-2434298"/>
            <a:ext cx="6602765" cy="4858093"/>
          </a:xfrm>
          <a:custGeom>
            <a:avLst/>
            <a:ahLst/>
            <a:rect l="l" t="t" r="r" b="b"/>
            <a:pathLst>
              <a:path w="6602765" h="4858093">
                <a:moveTo>
                  <a:pt x="0" y="0"/>
                </a:moveTo>
                <a:lnTo>
                  <a:pt x="6602765" y="0"/>
                </a:lnTo>
                <a:lnTo>
                  <a:pt x="6602765" y="4858092"/>
                </a:lnTo>
                <a:lnTo>
                  <a:pt x="0" y="4858092"/>
                </a:lnTo>
                <a:lnTo>
                  <a:pt x="0" y="0"/>
                </a:lnTo>
                <a:close/>
              </a:path>
            </a:pathLst>
          </a:custGeom>
          <a:blipFill>
            <a:blip xmlns:r="http://schemas.openxmlformats.org/officeDocument/2006/relationships" r:embed="rId7"/>
            <a:stretch>
              <a:fillRect l="0" t="0" r="0" b="0"/>
            </a:stretch>
          </a:blipFill>
        </p:spPr>
      </p:sp>
      <p:sp>
        <p:nvSpPr>
          <p:cNvPr id="1048652" name="Freeform 10"/>
          <p:cNvSpPr/>
          <p:nvPr/>
        </p:nvSpPr>
        <p:spPr>
          <a:xfrm rot="0" flipH="0" flipV="0">
            <a:off x="210037" y="7878010"/>
            <a:ext cx="3462763" cy="1857300"/>
          </a:xfrm>
          <a:custGeom>
            <a:avLst/>
            <a:ahLst/>
            <a:rect l="l" t="t" r="r" b="b"/>
            <a:pathLst>
              <a:path w="3462763" h="1857300">
                <a:moveTo>
                  <a:pt x="0" y="0"/>
                </a:moveTo>
                <a:lnTo>
                  <a:pt x="3462763" y="0"/>
                </a:lnTo>
                <a:lnTo>
                  <a:pt x="3462763" y="1857300"/>
                </a:lnTo>
                <a:lnTo>
                  <a:pt x="0" y="1857300"/>
                </a:lnTo>
                <a:lnTo>
                  <a:pt x="0" y="0"/>
                </a:lnTo>
                <a:close/>
              </a:path>
            </a:pathLst>
          </a:custGeom>
          <a:blipFill>
            <a:blip xmlns:r="http://schemas.openxmlformats.org/officeDocument/2006/relationships" r:embed="rId8"/>
            <a:stretch>
              <a:fillRect l="0" t="0" r="0" b="0"/>
            </a:stretch>
          </a:blipFill>
        </p:spPr>
      </p:sp>
      <p:sp>
        <p:nvSpPr>
          <p:cNvPr id="1048653" name="Freeform 11"/>
          <p:cNvSpPr/>
          <p:nvPr/>
        </p:nvSpPr>
        <p:spPr>
          <a:xfrm rot="0" flipH="0" flipV="0">
            <a:off x="5411983" y="7878010"/>
            <a:ext cx="1728484" cy="1920538"/>
          </a:xfrm>
          <a:custGeom>
            <a:avLst/>
            <a:ahLst/>
            <a:rect l="l" t="t" r="r" b="b"/>
            <a:pathLst>
              <a:path w="1728484" h="1920538">
                <a:moveTo>
                  <a:pt x="0" y="0"/>
                </a:moveTo>
                <a:lnTo>
                  <a:pt x="1728485" y="0"/>
                </a:lnTo>
                <a:lnTo>
                  <a:pt x="1728485" y="1920538"/>
                </a:lnTo>
                <a:lnTo>
                  <a:pt x="0" y="1920538"/>
                </a:lnTo>
                <a:lnTo>
                  <a:pt x="0" y="0"/>
                </a:lnTo>
                <a:close/>
              </a:path>
            </a:pathLst>
          </a:custGeom>
          <a:blipFill>
            <a:blip xmlns:r="http://schemas.openxmlformats.org/officeDocument/2006/relationships" r:embed="rId9"/>
            <a:stretch>
              <a:fillRect l="0" t="0" r="0" b="0"/>
            </a:stretch>
          </a:blipFill>
        </p:spPr>
      </p:sp>
      <p:sp>
        <p:nvSpPr>
          <p:cNvPr id="1048654" name="TextBox 12"/>
          <p:cNvSpPr txBox="1"/>
          <p:nvPr/>
        </p:nvSpPr>
        <p:spPr>
          <a:xfrm rot="0">
            <a:off x="3158444" y="409536"/>
            <a:ext cx="12149090" cy="1638300"/>
          </a:xfrm>
          <a:prstGeom prst="rect"/>
        </p:spPr>
        <p:txBody>
          <a:bodyPr anchor="t" bIns="0" lIns="0" rIns="0" rtlCol="0" tIns="0">
            <a:spAutoFit/>
          </a:bodyPr>
          <a:p>
            <a:pPr algn="ctr">
              <a:lnSpc>
                <a:spcPts val="12880"/>
              </a:lnSpc>
            </a:pPr>
            <a:r>
              <a:rPr sz="9200" lang="en-US">
                <a:solidFill>
                  <a:srgbClr val="000000"/>
                </a:solidFill>
                <a:latin typeface="Paytone One Bold"/>
              </a:rPr>
              <a:t>Project Aim</a:t>
            </a:r>
          </a:p>
        </p:txBody>
      </p:sp>
      <p:sp>
        <p:nvSpPr>
          <p:cNvPr id="1048655" name="TextBox 13"/>
          <p:cNvSpPr txBox="1"/>
          <p:nvPr/>
        </p:nvSpPr>
        <p:spPr>
          <a:xfrm rot="0">
            <a:off x="1438165" y="2665237"/>
            <a:ext cx="17482786" cy="2958847"/>
          </a:xfrm>
          <a:prstGeom prst="rect"/>
        </p:spPr>
        <p:txBody>
          <a:bodyPr anchor="t" bIns="0" lIns="0" rIns="0" rtlCol="0" tIns="0">
            <a:spAutoFit/>
          </a:bodyPr>
          <a:p>
            <a:pPr>
              <a:lnSpc>
                <a:spcPts val="5797"/>
              </a:lnSpc>
            </a:pPr>
            <a:r>
              <a:rPr sz="5683" lang="en-US">
                <a:solidFill>
                  <a:srgbClr val="000000"/>
                </a:solidFill>
                <a:latin typeface="Quicksand Bold"/>
              </a:rPr>
              <a:t>Develop a machine learning model to estimate the future economic inequality between developing (African) and developed countries based on their level of electrification</a:t>
            </a:r>
          </a:p>
        </p:txBody>
      </p:sp>
      <p:sp>
        <p:nvSpPr>
          <p:cNvPr id="1048656" name="Freeform 14"/>
          <p:cNvSpPr/>
          <p:nvPr/>
        </p:nvSpPr>
        <p:spPr>
          <a:xfrm rot="0" flipH="0" flipV="0">
            <a:off x="16475337" y="5163925"/>
            <a:ext cx="985710" cy="646984"/>
          </a:xfrm>
          <a:custGeom>
            <a:avLst/>
            <a:ahLst/>
            <a:rect l="l" t="t" r="r" b="b"/>
            <a:pathLst>
              <a:path w="985710" h="646984">
                <a:moveTo>
                  <a:pt x="0" y="0"/>
                </a:moveTo>
                <a:lnTo>
                  <a:pt x="985710" y="0"/>
                </a:lnTo>
                <a:lnTo>
                  <a:pt x="985710" y="646984"/>
                </a:lnTo>
                <a:lnTo>
                  <a:pt x="0" y="646984"/>
                </a:lnTo>
                <a:lnTo>
                  <a:pt x="0" y="0"/>
                </a:lnTo>
                <a:close/>
              </a:path>
            </a:pathLst>
          </a:custGeom>
          <a:blipFill>
            <a:blip xmlns:r="http://schemas.openxmlformats.org/officeDocument/2006/relationships" r:embed="rId5"/>
            <a:stretch>
              <a:fillRect l="0" t="0" r="0" b="0"/>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50" name=""/>
        <p:cNvGrpSpPr/>
        <p:nvPr/>
      </p:nvGrpSpPr>
      <p:grpSpPr>
        <a:xfrm>
          <a:off x="0" y="0"/>
          <a:ext cx="0" cy="0"/>
          <a:chOff x="0" y="0"/>
          <a:chExt cx="0" cy="0"/>
        </a:xfrm>
      </p:grpSpPr>
      <p:grpSp>
        <p:nvGrpSpPr>
          <p:cNvPr id="51" name="Group 2"/>
          <p:cNvGrpSpPr/>
          <p:nvPr/>
        </p:nvGrpSpPr>
        <p:grpSpPr>
          <a:xfrm rot="0">
            <a:off x="164481" y="1833892"/>
            <a:ext cx="18223390" cy="7944720"/>
            <a:chOff x="0" y="0"/>
            <a:chExt cx="4799576" cy="2092437"/>
          </a:xfrm>
        </p:grpSpPr>
        <p:sp>
          <p:nvSpPr>
            <p:cNvPr id="1048657" name="Freeform 3"/>
            <p:cNvSpPr/>
            <p:nvPr/>
          </p:nvSpPr>
          <p:spPr>
            <a:xfrm rot="0" flipH="0" flipV="0">
              <a:off x="0" y="0"/>
              <a:ext cx="4799576" cy="2092437"/>
            </a:xfrm>
            <a:custGeom>
              <a:avLst/>
              <a:ahLst/>
              <a:rect l="l" t="t" r="r" b="b"/>
              <a:pathLst>
                <a:path w="4799576" h="2092437">
                  <a:moveTo>
                    <a:pt x="21667" y="0"/>
                  </a:moveTo>
                  <a:lnTo>
                    <a:pt x="4777910" y="0"/>
                  </a:lnTo>
                  <a:cubicBezTo>
                    <a:pt x="4783656" y="0"/>
                    <a:pt x="4789167" y="2283"/>
                    <a:pt x="4793230" y="6346"/>
                  </a:cubicBezTo>
                  <a:cubicBezTo>
                    <a:pt x="4797293" y="10409"/>
                    <a:pt x="4799576" y="15920"/>
                    <a:pt x="4799576" y="21667"/>
                  </a:cubicBezTo>
                  <a:lnTo>
                    <a:pt x="4799576" y="2070770"/>
                  </a:lnTo>
                  <a:cubicBezTo>
                    <a:pt x="4799576" y="2082736"/>
                    <a:pt x="4789875" y="2092437"/>
                    <a:pt x="4777910" y="2092437"/>
                  </a:cubicBezTo>
                  <a:lnTo>
                    <a:pt x="21667" y="2092437"/>
                  </a:lnTo>
                  <a:cubicBezTo>
                    <a:pt x="15920" y="2092437"/>
                    <a:pt x="10409" y="2090154"/>
                    <a:pt x="6346" y="2086091"/>
                  </a:cubicBezTo>
                  <a:cubicBezTo>
                    <a:pt x="2283" y="2082027"/>
                    <a:pt x="0" y="2076516"/>
                    <a:pt x="0" y="2070770"/>
                  </a:cubicBezTo>
                  <a:lnTo>
                    <a:pt x="0" y="21667"/>
                  </a:lnTo>
                  <a:cubicBezTo>
                    <a:pt x="0" y="15920"/>
                    <a:pt x="2283" y="10409"/>
                    <a:pt x="6346" y="6346"/>
                  </a:cubicBezTo>
                  <a:cubicBezTo>
                    <a:pt x="10409" y="2283"/>
                    <a:pt x="15920" y="0"/>
                    <a:pt x="21667" y="0"/>
                  </a:cubicBezTo>
                  <a:close/>
                </a:path>
              </a:pathLst>
            </a:custGeom>
            <a:solidFill>
              <a:srgbClr val="DCC3AC"/>
            </a:solidFill>
          </p:spPr>
        </p:sp>
        <p:sp>
          <p:nvSpPr>
            <p:cNvPr id="1048658" name="TextBox 4"/>
            <p:cNvSpPr txBox="1"/>
            <p:nvPr/>
          </p:nvSpPr>
          <p:spPr>
            <a:xfrm>
              <a:off x="0" y="-38100"/>
              <a:ext cx="4799576" cy="2130537"/>
            </a:xfrm>
            <a:prstGeom prst="rect"/>
          </p:spPr>
          <p:txBody>
            <a:bodyPr anchor="ctr" bIns="50800" lIns="50800" rIns="50800" rtlCol="0" tIns="50800"/>
            <a:p>
              <a:pPr algn="ctr">
                <a:lnSpc>
                  <a:spcPts val="2659"/>
                </a:lnSpc>
                <a:spcBef>
                  <a:spcPct val="0"/>
                </a:spcBef>
              </a:pPr>
            </a:p>
          </p:txBody>
        </p:sp>
      </p:grpSp>
      <p:sp>
        <p:nvSpPr>
          <p:cNvPr id="1048659" name="Freeform 5"/>
          <p:cNvSpPr/>
          <p:nvPr/>
        </p:nvSpPr>
        <p:spPr>
          <a:xfrm rot="3067879" flipH="0" flipV="0">
            <a:off x="15446269" y="7691060"/>
            <a:ext cx="2484075" cy="3134480"/>
          </a:xfrm>
          <a:custGeom>
            <a:avLst/>
            <a:ahLst/>
            <a:rect l="l" t="t" r="r" b="b"/>
            <a:pathLst>
              <a:path w="2484075" h="3134480">
                <a:moveTo>
                  <a:pt x="0" y="0"/>
                </a:moveTo>
                <a:lnTo>
                  <a:pt x="2484076" y="0"/>
                </a:lnTo>
                <a:lnTo>
                  <a:pt x="2484076" y="3134480"/>
                </a:lnTo>
                <a:lnTo>
                  <a:pt x="0" y="3134480"/>
                </a:lnTo>
                <a:lnTo>
                  <a:pt x="0" y="0"/>
                </a:lnTo>
                <a:close/>
              </a:path>
            </a:pathLst>
          </a:custGeom>
          <a:blipFill>
            <a:blip xmlns:r="http://schemas.openxmlformats.org/officeDocument/2006/relationships" r:embed="rId1"/>
            <a:stretch>
              <a:fillRect l="0" t="0" r="0" b="0"/>
            </a:stretch>
          </a:blipFill>
        </p:spPr>
      </p:sp>
      <p:sp>
        <p:nvSpPr>
          <p:cNvPr id="1048660" name="Freeform 6"/>
          <p:cNvSpPr/>
          <p:nvPr/>
        </p:nvSpPr>
        <p:spPr>
          <a:xfrm rot="0" flipH="0" flipV="0">
            <a:off x="-602944" y="-2192127"/>
            <a:ext cx="5120602" cy="5120602"/>
          </a:xfrm>
          <a:custGeom>
            <a:avLst/>
            <a:ahLst/>
            <a:rect l="l" t="t" r="r" b="b"/>
            <a:pathLst>
              <a:path w="5120602" h="5120602">
                <a:moveTo>
                  <a:pt x="0" y="0"/>
                </a:moveTo>
                <a:lnTo>
                  <a:pt x="5120602" y="0"/>
                </a:lnTo>
                <a:lnTo>
                  <a:pt x="5120602" y="5120601"/>
                </a:lnTo>
                <a:lnTo>
                  <a:pt x="0" y="5120601"/>
                </a:lnTo>
                <a:lnTo>
                  <a:pt x="0" y="0"/>
                </a:lnTo>
                <a:close/>
              </a:path>
            </a:pathLst>
          </a:custGeom>
          <a:blipFill>
            <a:blip xmlns:r="http://schemas.openxmlformats.org/officeDocument/2006/relationships" r:embed="rId2"/>
            <a:stretch>
              <a:fillRect l="0" t="0" r="0" b="0"/>
            </a:stretch>
          </a:blipFill>
        </p:spPr>
      </p:sp>
      <p:sp>
        <p:nvSpPr>
          <p:cNvPr id="1048661" name="Freeform 7"/>
          <p:cNvSpPr/>
          <p:nvPr/>
        </p:nvSpPr>
        <p:spPr>
          <a:xfrm rot="-4063775" flipH="0" flipV="0">
            <a:off x="334172" y="603261"/>
            <a:ext cx="1806132" cy="1934278"/>
          </a:xfrm>
          <a:custGeom>
            <a:avLst/>
            <a:ahLst/>
            <a:rect l="l" t="t" r="r" b="b"/>
            <a:pathLst>
              <a:path w="1806132" h="1934278">
                <a:moveTo>
                  <a:pt x="0" y="0"/>
                </a:moveTo>
                <a:lnTo>
                  <a:pt x="1806132" y="0"/>
                </a:lnTo>
                <a:lnTo>
                  <a:pt x="1806132" y="1934278"/>
                </a:lnTo>
                <a:lnTo>
                  <a:pt x="0" y="1934278"/>
                </a:lnTo>
                <a:lnTo>
                  <a:pt x="0" y="0"/>
                </a:lnTo>
                <a:close/>
              </a:path>
            </a:pathLst>
          </a:custGeom>
          <a:blipFill>
            <a:blip xmlns:r="http://schemas.openxmlformats.org/officeDocument/2006/relationships" r:embed="rId3"/>
            <a:stretch>
              <a:fillRect l="0" t="0" r="0" b="0"/>
            </a:stretch>
          </a:blipFill>
        </p:spPr>
      </p:sp>
      <p:sp>
        <p:nvSpPr>
          <p:cNvPr id="1048662" name="Freeform 8"/>
          <p:cNvSpPr/>
          <p:nvPr/>
        </p:nvSpPr>
        <p:spPr>
          <a:xfrm rot="0" flipH="0" flipV="0">
            <a:off x="14253239" y="-1001116"/>
            <a:ext cx="6012122" cy="2029816"/>
          </a:xfrm>
          <a:custGeom>
            <a:avLst/>
            <a:ahLst/>
            <a:rect l="l" t="t" r="r" b="b"/>
            <a:pathLst>
              <a:path w="6012122" h="2029816">
                <a:moveTo>
                  <a:pt x="0" y="0"/>
                </a:moveTo>
                <a:lnTo>
                  <a:pt x="6012122" y="0"/>
                </a:lnTo>
                <a:lnTo>
                  <a:pt x="6012122" y="2029816"/>
                </a:lnTo>
                <a:lnTo>
                  <a:pt x="0" y="2029816"/>
                </a:lnTo>
                <a:lnTo>
                  <a:pt x="0" y="0"/>
                </a:lnTo>
                <a:close/>
              </a:path>
            </a:pathLst>
          </a:custGeom>
          <a:blipFill>
            <a:blip xmlns:r="http://schemas.openxmlformats.org/officeDocument/2006/relationships" r:embed="rId4"/>
            <a:stretch>
              <a:fillRect l="0" t="0" r="0" b="0"/>
            </a:stretch>
          </a:blipFill>
        </p:spPr>
      </p:sp>
      <p:sp>
        <p:nvSpPr>
          <p:cNvPr id="1048663" name="Freeform 9"/>
          <p:cNvSpPr/>
          <p:nvPr/>
        </p:nvSpPr>
        <p:spPr>
          <a:xfrm rot="0" flipH="0" flipV="0">
            <a:off x="14688650" y="-2388553"/>
            <a:ext cx="4030989" cy="4114800"/>
          </a:xfrm>
          <a:custGeom>
            <a:avLst/>
            <a:ahLst/>
            <a:rect l="l" t="t" r="r" b="b"/>
            <a:pathLst>
              <a:path w="4030989" h="4114800">
                <a:moveTo>
                  <a:pt x="0" y="0"/>
                </a:moveTo>
                <a:lnTo>
                  <a:pt x="4030989" y="0"/>
                </a:lnTo>
                <a:lnTo>
                  <a:pt x="4030989" y="4114800"/>
                </a:lnTo>
                <a:lnTo>
                  <a:pt x="0" y="4114800"/>
                </a:lnTo>
                <a:lnTo>
                  <a:pt x="0" y="0"/>
                </a:lnTo>
                <a:close/>
              </a:path>
            </a:pathLst>
          </a:custGeom>
          <a:blipFill>
            <a:blip xmlns:r="http://schemas.openxmlformats.org/officeDocument/2006/relationships" r:embed="rId5"/>
            <a:stretch>
              <a:fillRect l="0" t="0" r="0" b="0"/>
            </a:stretch>
          </a:blipFill>
        </p:spPr>
      </p:sp>
      <p:sp>
        <p:nvSpPr>
          <p:cNvPr id="1048664" name="TextBox 10"/>
          <p:cNvSpPr txBox="1"/>
          <p:nvPr/>
        </p:nvSpPr>
        <p:spPr>
          <a:xfrm rot="0">
            <a:off x="149079" y="1757692"/>
            <a:ext cx="17989841" cy="8191500"/>
          </a:xfrm>
          <a:prstGeom prst="rect"/>
        </p:spPr>
        <p:txBody>
          <a:bodyPr anchor="t" bIns="0" lIns="0" rIns="0" rtlCol="0" tIns="0">
            <a:spAutoFit/>
          </a:bodyPr>
          <a:p>
            <a:pPr algn="just" indent="-334645" lvl="1" marL="669289">
              <a:lnSpc>
                <a:spcPts val="4339"/>
              </a:lnSpc>
              <a:buFont typeface="Arial"/>
              <a:buChar char="•"/>
            </a:pPr>
            <a:r>
              <a:rPr sz="3099" lang="en-US">
                <a:solidFill>
                  <a:srgbClr val="000000"/>
                </a:solidFill>
                <a:latin typeface="Arimo"/>
              </a:rPr>
              <a:t>The problem lies in the insufficient understanding of the economic repercussions of electrification growth in low-income countries.</a:t>
            </a:r>
            <a:r>
              <a:rPr sz="3099" lang="en-US">
                <a:solidFill>
                  <a:srgbClr val="000000"/>
                </a:solidFill>
                <a:latin typeface="Arimo"/>
              </a:rPr>
              <a:t> </a:t>
            </a:r>
          </a:p>
          <a:p>
            <a:pPr algn="just" indent="-334645" lvl="1" marL="669289">
              <a:lnSpc>
                <a:spcPts val="4339"/>
              </a:lnSpc>
              <a:buFont typeface="Arial"/>
              <a:buChar char="•"/>
            </a:pPr>
            <a:r>
              <a:rPr sz="3099" lang="en-US">
                <a:solidFill>
                  <a:srgbClr val="000000"/>
                </a:solidFill>
                <a:latin typeface="Arimo"/>
              </a:rPr>
              <a:t>This lack of predictive insights hampers the ability to formulate targeted electrification programs and optimize resources for economic benefits. </a:t>
            </a:r>
          </a:p>
          <a:p>
            <a:pPr algn="just" indent="-334645" lvl="1" marL="669289">
              <a:lnSpc>
                <a:spcPts val="4339"/>
              </a:lnSpc>
              <a:buFont typeface="Arial"/>
              <a:buChar char="•"/>
            </a:pPr>
            <a:r>
              <a:rPr sz="3099" lang="en-US">
                <a:solidFill>
                  <a:srgbClr val="000000"/>
                </a:solidFill>
                <a:latin typeface="Arimo"/>
              </a:rPr>
              <a:t>Our project builds on the work of previous teams by focusing on the economic implications of electrification. While previous teams (</a:t>
            </a:r>
            <a:r>
              <a:rPr sz="3099" lang="en-US" u="sng">
                <a:solidFill>
                  <a:srgbClr val="000000"/>
                </a:solidFill>
                <a:latin typeface="Arimo"/>
                <a:hlinkClick r:id="rId6" tooltip="https://github.com/Dev-Sooraj-Git/ESP-HDSC-CAPSTONE-PROJECT.git"/>
              </a:rPr>
              <a:t>Team Django</a:t>
            </a:r>
            <a:r>
              <a:rPr sz="3099" lang="en-US">
                <a:solidFill>
                  <a:srgbClr val="000000"/>
                </a:solidFill>
                <a:latin typeface="Arimo"/>
              </a:rPr>
              <a:t>, and </a:t>
            </a:r>
            <a:r>
              <a:rPr sz="3099" lang="en-US" u="sng">
                <a:solidFill>
                  <a:srgbClr val="000000"/>
                </a:solidFill>
                <a:latin typeface="Arimo"/>
                <a:hlinkClick r:id="rId7" tooltip="https://github.com/OBIGOD3931/Team-GCP-Hamoye-HDSC-Spring-23'"/>
              </a:rPr>
              <a:t>Team GCP</a:t>
            </a:r>
            <a:r>
              <a:rPr sz="3099" lang="en-US">
                <a:solidFill>
                  <a:srgbClr val="000000"/>
                </a:solidFill>
                <a:latin typeface="Arimo"/>
              </a:rPr>
              <a:t>) have mapped areas with poor electrification and explored strategies for improvement, our project takes a step further by examining the economic impact of these improvements.</a:t>
            </a:r>
          </a:p>
          <a:p>
            <a:pPr algn="just" indent="-334645" lvl="1" marL="669289">
              <a:lnSpc>
                <a:spcPts val="4339"/>
              </a:lnSpc>
              <a:buFont typeface="Arial"/>
              <a:buChar char="•"/>
            </a:pPr>
            <a:r>
              <a:rPr sz="3099" lang="en-US">
                <a:solidFill>
                  <a:srgbClr val="000000"/>
                </a:solidFill>
                <a:latin typeface="Arimo"/>
              </a:rPr>
              <a:t>Our project seeks to rectify this by developing robust machine learning models and providing actionable recommendations for sustainable development in low-income countries while drawing insights from benchmarking against developed nations.</a:t>
            </a:r>
          </a:p>
          <a:p>
            <a:pPr algn="just" indent="-334645" lvl="1" marL="669289">
              <a:lnSpc>
                <a:spcPts val="4339"/>
              </a:lnSpc>
              <a:buFont typeface="Arial"/>
              <a:buChar char="•"/>
            </a:pPr>
            <a:r>
              <a:rPr sz="3099" lang="en-US">
                <a:solidFill>
                  <a:srgbClr val="000000"/>
                </a:solidFill>
                <a:latin typeface="Arimo"/>
              </a:rPr>
              <a:t>Our research will enhance the methodologies used in previous projects by incorporating machine learning techniques to predict future economic disparities based on electrification levels.</a:t>
            </a:r>
          </a:p>
          <a:p>
            <a:pPr algn="just">
              <a:lnSpc>
                <a:spcPts val="4339"/>
              </a:lnSpc>
            </a:pPr>
          </a:p>
          <a:p>
            <a:pPr algn="just">
              <a:lnSpc>
                <a:spcPts val="4339"/>
              </a:lnSpc>
            </a:pPr>
          </a:p>
        </p:txBody>
      </p:sp>
      <p:sp>
        <p:nvSpPr>
          <p:cNvPr id="1048665" name="TextBox 11"/>
          <p:cNvSpPr txBox="1"/>
          <p:nvPr/>
        </p:nvSpPr>
        <p:spPr>
          <a:xfrm rot="0">
            <a:off x="5355534" y="-119546"/>
            <a:ext cx="8059828" cy="1193800"/>
          </a:xfrm>
          <a:prstGeom prst="rect"/>
        </p:spPr>
        <p:txBody>
          <a:bodyPr anchor="t" bIns="0" lIns="0" rIns="0" rtlCol="0" tIns="0">
            <a:spAutoFit/>
          </a:bodyPr>
          <a:p>
            <a:pPr algn="ctr">
              <a:lnSpc>
                <a:spcPts val="9380"/>
              </a:lnSpc>
            </a:pPr>
            <a:r>
              <a:rPr sz="6700" lang="en-US">
                <a:solidFill>
                  <a:srgbClr val="000000"/>
                </a:solidFill>
                <a:latin typeface="Paytone One Bold"/>
              </a:rPr>
              <a:t>Introduction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52" name=""/>
        <p:cNvGrpSpPr/>
        <p:nvPr/>
      </p:nvGrpSpPr>
      <p:grpSpPr>
        <a:xfrm>
          <a:off x="0" y="0"/>
          <a:ext cx="0" cy="0"/>
          <a:chOff x="0" y="0"/>
          <a:chExt cx="0" cy="0"/>
        </a:xfrm>
      </p:grpSpPr>
      <p:sp>
        <p:nvSpPr>
          <p:cNvPr id="1048666" name="Freeform 2"/>
          <p:cNvSpPr/>
          <p:nvPr/>
        </p:nvSpPr>
        <p:spPr>
          <a:xfrm rot="0" flipH="0" flipV="0">
            <a:off x="-162725" y="-2332627"/>
            <a:ext cx="19461855" cy="7890897"/>
          </a:xfrm>
          <a:custGeom>
            <a:avLst/>
            <a:ahLst/>
            <a:rect l="l" t="t" r="r" b="b"/>
            <a:pathLst>
              <a:path w="19461855" h="7890897">
                <a:moveTo>
                  <a:pt x="0" y="0"/>
                </a:moveTo>
                <a:lnTo>
                  <a:pt x="19461854" y="0"/>
                </a:lnTo>
                <a:lnTo>
                  <a:pt x="19461854" y="7890897"/>
                </a:lnTo>
                <a:lnTo>
                  <a:pt x="0" y="7890897"/>
                </a:lnTo>
                <a:lnTo>
                  <a:pt x="0" y="0"/>
                </a:lnTo>
                <a:close/>
              </a:path>
            </a:pathLst>
          </a:custGeom>
          <a:blipFill>
            <a:blip xmlns:r="http://schemas.openxmlformats.org/officeDocument/2006/relationships" r:embed="rId1">
              <a:alphaModFix amt="42000"/>
            </a:blip>
            <a:stretch>
              <a:fillRect l="0" t="0" r="0" b="0"/>
            </a:stretch>
          </a:blipFill>
        </p:spPr>
      </p:sp>
      <p:sp>
        <p:nvSpPr>
          <p:cNvPr id="1048667" name="Freeform 3"/>
          <p:cNvSpPr/>
          <p:nvPr/>
        </p:nvSpPr>
        <p:spPr>
          <a:xfrm rot="0" flipH="0" flipV="0">
            <a:off x="3674730" y="1894941"/>
            <a:ext cx="12440720" cy="5750092"/>
          </a:xfrm>
          <a:custGeom>
            <a:avLst/>
            <a:ahLst/>
            <a:rect l="l" t="t" r="r" b="b"/>
            <a:pathLst>
              <a:path w="12440720" h="5750092">
                <a:moveTo>
                  <a:pt x="0" y="0"/>
                </a:moveTo>
                <a:lnTo>
                  <a:pt x="12440720" y="0"/>
                </a:lnTo>
                <a:lnTo>
                  <a:pt x="12440720" y="5750093"/>
                </a:lnTo>
                <a:lnTo>
                  <a:pt x="0" y="5750093"/>
                </a:lnTo>
                <a:lnTo>
                  <a:pt x="0" y="0"/>
                </a:lnTo>
                <a:close/>
              </a:path>
            </a:pathLst>
          </a:custGeom>
          <a:blipFill>
            <a:blip xmlns:r="http://schemas.openxmlformats.org/officeDocument/2006/relationships" r:embed="rId2"/>
            <a:stretch>
              <a:fillRect l="0" t="0" r="0" b="0"/>
            </a:stretch>
          </a:blipFill>
        </p:spPr>
      </p:sp>
      <p:sp>
        <p:nvSpPr>
          <p:cNvPr id="1048668" name="TextBox 4"/>
          <p:cNvSpPr txBox="1"/>
          <p:nvPr/>
        </p:nvSpPr>
        <p:spPr>
          <a:xfrm rot="0">
            <a:off x="4998727" y="-111658"/>
            <a:ext cx="11158330" cy="1422399"/>
          </a:xfrm>
          <a:prstGeom prst="rect"/>
        </p:spPr>
        <p:txBody>
          <a:bodyPr anchor="t" bIns="0" lIns="0" rIns="0" rtlCol="0" tIns="0">
            <a:spAutoFit/>
          </a:bodyPr>
          <a:p>
            <a:pPr algn="ctr">
              <a:lnSpc>
                <a:spcPts val="11200"/>
              </a:lnSpc>
            </a:pPr>
            <a:r>
              <a:rPr sz="8000" lang="en-US">
                <a:solidFill>
                  <a:srgbClr val="000000"/>
                </a:solidFill>
                <a:latin typeface="Paytone One Bold"/>
              </a:rPr>
              <a:t>Project Objectives</a:t>
            </a:r>
          </a:p>
        </p:txBody>
      </p:sp>
      <p:sp>
        <p:nvSpPr>
          <p:cNvPr id="1048669" name="TextBox 5"/>
          <p:cNvSpPr txBox="1"/>
          <p:nvPr/>
        </p:nvSpPr>
        <p:spPr>
          <a:xfrm rot="0">
            <a:off x="5616484" y="2787287"/>
            <a:ext cx="10182061" cy="905663"/>
          </a:xfrm>
          <a:prstGeom prst="rect"/>
        </p:spPr>
        <p:txBody>
          <a:bodyPr anchor="t" bIns="0" lIns="0" rIns="0" rtlCol="0" tIns="0">
            <a:spAutoFit/>
          </a:bodyPr>
          <a:p>
            <a:pPr>
              <a:lnSpc>
                <a:spcPts val="3631"/>
              </a:lnSpc>
            </a:pPr>
            <a:r>
              <a:rPr sz="2593" lang="en-US">
                <a:solidFill>
                  <a:srgbClr val="000000"/>
                </a:solidFill>
                <a:latin typeface="Quicksand Bold"/>
              </a:rPr>
              <a:t>Classify countries based on their electrification status using supervised learning algorithms.</a:t>
            </a:r>
          </a:p>
        </p:txBody>
      </p:sp>
      <p:sp>
        <p:nvSpPr>
          <p:cNvPr id="1048670" name="TextBox 6"/>
          <p:cNvSpPr txBox="1"/>
          <p:nvPr/>
        </p:nvSpPr>
        <p:spPr>
          <a:xfrm rot="0">
            <a:off x="5486861" y="5584623"/>
            <a:ext cx="10182061" cy="914401"/>
          </a:xfrm>
          <a:prstGeom prst="rect"/>
        </p:spPr>
        <p:txBody>
          <a:bodyPr anchor="t" bIns="0" lIns="0" rIns="0" rtlCol="0" tIns="0">
            <a:spAutoFit/>
          </a:bodyPr>
          <a:p>
            <a:pPr>
              <a:lnSpc>
                <a:spcPts val="3631"/>
              </a:lnSpc>
            </a:pPr>
            <a:r>
              <a:rPr sz="2593" lang="en-US">
                <a:solidFill>
                  <a:srgbClr val="000000"/>
                </a:solidFill>
                <a:latin typeface="Quicksand Bold"/>
              </a:rPr>
              <a:t>Explore correlations between electrification rates and key economic indicators such as Population, GDP, Unemployment rate, etc.</a:t>
            </a:r>
          </a:p>
        </p:txBody>
      </p:sp>
      <p:sp>
        <p:nvSpPr>
          <p:cNvPr id="1048671" name="TextBox 7"/>
          <p:cNvSpPr txBox="1"/>
          <p:nvPr/>
        </p:nvSpPr>
        <p:spPr>
          <a:xfrm rot="0">
            <a:off x="3804353" y="2399697"/>
            <a:ext cx="1812131" cy="1638300"/>
          </a:xfrm>
          <a:prstGeom prst="rect"/>
        </p:spPr>
        <p:txBody>
          <a:bodyPr anchor="t" bIns="0" lIns="0" rIns="0" rtlCol="0" tIns="0">
            <a:spAutoFit/>
          </a:bodyPr>
          <a:p>
            <a:pPr algn="ctr">
              <a:lnSpc>
                <a:spcPts val="12880"/>
              </a:lnSpc>
            </a:pPr>
            <a:r>
              <a:rPr sz="9200" lang="en-US">
                <a:solidFill>
                  <a:srgbClr val="000000"/>
                </a:solidFill>
                <a:latin typeface="Paytone One Bold"/>
              </a:rPr>
              <a:t>1.</a:t>
            </a:r>
          </a:p>
        </p:txBody>
      </p:sp>
      <p:sp>
        <p:nvSpPr>
          <p:cNvPr id="1048672" name="TextBox 8"/>
          <p:cNvSpPr txBox="1"/>
          <p:nvPr/>
        </p:nvSpPr>
        <p:spPr>
          <a:xfrm rot="0">
            <a:off x="3674730" y="5425633"/>
            <a:ext cx="1812131" cy="1638300"/>
          </a:xfrm>
          <a:prstGeom prst="rect"/>
        </p:spPr>
        <p:txBody>
          <a:bodyPr anchor="t" bIns="0" lIns="0" rIns="0" rtlCol="0" tIns="0">
            <a:spAutoFit/>
          </a:bodyPr>
          <a:p>
            <a:pPr algn="ctr">
              <a:lnSpc>
                <a:spcPts val="12880"/>
              </a:lnSpc>
            </a:pPr>
            <a:r>
              <a:rPr sz="9200" lang="en-US">
                <a:solidFill>
                  <a:srgbClr val="000000"/>
                </a:solidFill>
                <a:latin typeface="Paytone One Bold"/>
              </a:rPr>
              <a:t>2.</a:t>
            </a:r>
          </a:p>
        </p:txBody>
      </p:sp>
      <p:sp>
        <p:nvSpPr>
          <p:cNvPr id="1048673" name="Freeform 9"/>
          <p:cNvSpPr/>
          <p:nvPr/>
        </p:nvSpPr>
        <p:spPr>
          <a:xfrm rot="0" flipH="0" flipV="0">
            <a:off x="-162725" y="-2062316"/>
            <a:ext cx="5120602" cy="5120602"/>
          </a:xfrm>
          <a:custGeom>
            <a:avLst/>
            <a:ahLst/>
            <a:rect l="l" t="t" r="r" b="b"/>
            <a:pathLst>
              <a:path w="5120602" h="5120602">
                <a:moveTo>
                  <a:pt x="0" y="0"/>
                </a:moveTo>
                <a:lnTo>
                  <a:pt x="5120601" y="0"/>
                </a:lnTo>
                <a:lnTo>
                  <a:pt x="5120601" y="5120602"/>
                </a:lnTo>
                <a:lnTo>
                  <a:pt x="0" y="5120602"/>
                </a:lnTo>
                <a:lnTo>
                  <a:pt x="0" y="0"/>
                </a:lnTo>
                <a:close/>
              </a:path>
            </a:pathLst>
          </a:custGeom>
          <a:blipFill>
            <a:blip xmlns:r="http://schemas.openxmlformats.org/officeDocument/2006/relationships" r:embed="rId3"/>
            <a:stretch>
              <a:fillRect l="0" t="0" r="0" b="0"/>
            </a:stretch>
          </a:blipFill>
        </p:spPr>
      </p:sp>
      <p:sp>
        <p:nvSpPr>
          <p:cNvPr id="1048674" name="Freeform 10"/>
          <p:cNvSpPr/>
          <p:nvPr/>
        </p:nvSpPr>
        <p:spPr>
          <a:xfrm rot="0" flipH="0" flipV="0">
            <a:off x="3829994" y="7816484"/>
            <a:ext cx="12440720" cy="5750092"/>
          </a:xfrm>
          <a:custGeom>
            <a:avLst/>
            <a:ahLst/>
            <a:rect l="l" t="t" r="r" b="b"/>
            <a:pathLst>
              <a:path w="12440720" h="5750092">
                <a:moveTo>
                  <a:pt x="0" y="0"/>
                </a:moveTo>
                <a:lnTo>
                  <a:pt x="12440720" y="0"/>
                </a:lnTo>
                <a:lnTo>
                  <a:pt x="12440720" y="5750092"/>
                </a:lnTo>
                <a:lnTo>
                  <a:pt x="0" y="5750092"/>
                </a:lnTo>
                <a:lnTo>
                  <a:pt x="0" y="0"/>
                </a:lnTo>
                <a:close/>
              </a:path>
            </a:pathLst>
          </a:custGeom>
          <a:blipFill>
            <a:blip xmlns:r="http://schemas.openxmlformats.org/officeDocument/2006/relationships" r:embed="rId2"/>
            <a:stretch>
              <a:fillRect l="0" t="0" r="0" b="0"/>
            </a:stretch>
          </a:blipFill>
        </p:spPr>
      </p:sp>
      <p:sp>
        <p:nvSpPr>
          <p:cNvPr id="1048675" name="TextBox 11"/>
          <p:cNvSpPr txBox="1"/>
          <p:nvPr/>
        </p:nvSpPr>
        <p:spPr>
          <a:xfrm rot="0">
            <a:off x="3829994" y="8116012"/>
            <a:ext cx="1812131" cy="1638300"/>
          </a:xfrm>
          <a:prstGeom prst="rect"/>
        </p:spPr>
        <p:txBody>
          <a:bodyPr anchor="t" bIns="0" lIns="0" rIns="0" rtlCol="0" tIns="0">
            <a:spAutoFit/>
          </a:bodyPr>
          <a:p>
            <a:pPr algn="ctr">
              <a:lnSpc>
                <a:spcPts val="12880"/>
              </a:lnSpc>
            </a:pPr>
            <a:r>
              <a:rPr sz="9200" lang="en-US">
                <a:solidFill>
                  <a:srgbClr val="000000"/>
                </a:solidFill>
                <a:latin typeface="Paytone One Bold"/>
              </a:rPr>
              <a:t>3.</a:t>
            </a:r>
          </a:p>
        </p:txBody>
      </p:sp>
      <p:sp>
        <p:nvSpPr>
          <p:cNvPr id="1048676" name="TextBox 12"/>
          <p:cNvSpPr txBox="1"/>
          <p:nvPr/>
        </p:nvSpPr>
        <p:spPr>
          <a:xfrm rot="0">
            <a:off x="5616484" y="8776893"/>
            <a:ext cx="10182061" cy="905663"/>
          </a:xfrm>
          <a:prstGeom prst="rect"/>
        </p:spPr>
        <p:txBody>
          <a:bodyPr anchor="t" bIns="0" lIns="0" rIns="0" rtlCol="0" tIns="0">
            <a:spAutoFit/>
          </a:bodyPr>
          <a:p>
            <a:pPr>
              <a:lnSpc>
                <a:spcPts val="3631"/>
              </a:lnSpc>
            </a:pPr>
            <a:r>
              <a:rPr sz="2593" lang="en-US">
                <a:solidFill>
                  <a:srgbClr val="000000"/>
                </a:solidFill>
                <a:latin typeface="Quicksand Bold"/>
              </a:rPr>
              <a:t>Predict how the economic gap between countries (an African vs a developed country) will grow based on level of electrification.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p:bgPr>
    </p:bg>
    <p:spTree>
      <p:nvGrpSpPr>
        <p:cNvPr id="53" name=""/>
        <p:cNvGrpSpPr/>
        <p:nvPr/>
      </p:nvGrpSpPr>
      <p:grpSpPr>
        <a:xfrm>
          <a:off x="0" y="0"/>
          <a:ext cx="0" cy="0"/>
          <a:chOff x="0" y="0"/>
          <a:chExt cx="0" cy="0"/>
        </a:xfrm>
      </p:grpSpPr>
      <p:sp>
        <p:nvSpPr>
          <p:cNvPr id="1048677" name="TextBox 2"/>
          <p:cNvSpPr txBox="1"/>
          <p:nvPr/>
        </p:nvSpPr>
        <p:spPr>
          <a:xfrm rot="0">
            <a:off x="4650459" y="563288"/>
            <a:ext cx="9529654" cy="1066800"/>
          </a:xfrm>
          <a:prstGeom prst="rect"/>
        </p:spPr>
        <p:txBody>
          <a:bodyPr anchor="t" bIns="0" lIns="0" rIns="0" rtlCol="0" tIns="0">
            <a:spAutoFit/>
          </a:bodyPr>
          <a:p>
            <a:pPr algn="ctr">
              <a:lnSpc>
                <a:spcPts val="8400"/>
              </a:lnSpc>
              <a:spcBef>
                <a:spcPct val="0"/>
              </a:spcBef>
            </a:pPr>
            <a:r>
              <a:rPr sz="6000" lang="en-US">
                <a:solidFill>
                  <a:srgbClr val="000000"/>
                </a:solidFill>
                <a:latin typeface="Now Bold"/>
              </a:rPr>
              <a:t>PROCESS FLOW</a:t>
            </a:r>
          </a:p>
        </p:txBody>
      </p:sp>
      <p:sp>
        <p:nvSpPr>
          <p:cNvPr id="1048678" name="Freeform 3"/>
          <p:cNvSpPr/>
          <p:nvPr/>
        </p:nvSpPr>
        <p:spPr>
          <a:xfrm rot="0" flipH="0" flipV="0">
            <a:off x="782104" y="-1882712"/>
            <a:ext cx="5120602" cy="5120602"/>
          </a:xfrm>
          <a:custGeom>
            <a:avLst/>
            <a:ahLst/>
            <a:rect l="l" t="t" r="r" b="b"/>
            <a:pathLst>
              <a:path w="5120602" h="5120602">
                <a:moveTo>
                  <a:pt x="0" y="0"/>
                </a:moveTo>
                <a:lnTo>
                  <a:pt x="5120602" y="0"/>
                </a:lnTo>
                <a:lnTo>
                  <a:pt x="5120602" y="5120601"/>
                </a:lnTo>
                <a:lnTo>
                  <a:pt x="0" y="5120601"/>
                </a:lnTo>
                <a:lnTo>
                  <a:pt x="0" y="0"/>
                </a:lnTo>
                <a:close/>
              </a:path>
            </a:pathLst>
          </a:custGeom>
          <a:blipFill>
            <a:blip xmlns:r="http://schemas.openxmlformats.org/officeDocument/2006/relationships" r:embed="rId1"/>
            <a:stretch>
              <a:fillRect l="0" t="0" r="0" b="0"/>
            </a:stretch>
          </a:blipFill>
        </p:spPr>
      </p:sp>
      <p:sp>
        <p:nvSpPr>
          <p:cNvPr id="1048679" name="Freeform 4"/>
          <p:cNvSpPr/>
          <p:nvPr/>
        </p:nvSpPr>
        <p:spPr>
          <a:xfrm rot="0" flipH="0" flipV="0">
            <a:off x="1457010" y="2058267"/>
            <a:ext cx="15590623" cy="7200033"/>
          </a:xfrm>
          <a:custGeom>
            <a:avLst/>
            <a:ahLst/>
            <a:rect l="l" t="t" r="r" b="b"/>
            <a:pathLst>
              <a:path w="15590623" h="7200033">
                <a:moveTo>
                  <a:pt x="0" y="0"/>
                </a:moveTo>
                <a:lnTo>
                  <a:pt x="15590623" y="0"/>
                </a:lnTo>
                <a:lnTo>
                  <a:pt x="15590623" y="7200033"/>
                </a:lnTo>
                <a:lnTo>
                  <a:pt x="0" y="7200033"/>
                </a:lnTo>
                <a:lnTo>
                  <a:pt x="0" y="0"/>
                </a:lnTo>
                <a:close/>
              </a:path>
            </a:pathLst>
          </a:custGeom>
          <a:blipFill>
            <a:blip xmlns:r="http://schemas.openxmlformats.org/officeDocument/2006/relationships" r:embed="rId2"/>
            <a:stretch>
              <a:fillRect l="0" t="0" r="0" b="0"/>
            </a:stretch>
          </a:blipFill>
        </p:spPr>
      </p:sp>
      <p:grpSp>
        <p:nvGrpSpPr>
          <p:cNvPr id="54" name="Group 5"/>
          <p:cNvGrpSpPr/>
          <p:nvPr/>
        </p:nvGrpSpPr>
        <p:grpSpPr>
          <a:xfrm rot="0">
            <a:off x="1498545" y="2053797"/>
            <a:ext cx="3687719" cy="1184093"/>
            <a:chOff x="0" y="0"/>
            <a:chExt cx="971251" cy="311860"/>
          </a:xfrm>
        </p:grpSpPr>
        <p:sp>
          <p:nvSpPr>
            <p:cNvPr id="1048680" name="Freeform 6"/>
            <p:cNvSpPr/>
            <p:nvPr/>
          </p:nvSpPr>
          <p:spPr>
            <a:xfrm rot="0" flipH="0" flipV="0">
              <a:off x="0" y="0"/>
              <a:ext cx="971251" cy="311860"/>
            </a:xfrm>
            <a:custGeom>
              <a:avLst/>
              <a:ahLst/>
              <a:rect l="l" t="t" r="r" b="b"/>
              <a:pathLst>
                <a:path w="971251" h="311860">
                  <a:moveTo>
                    <a:pt x="0" y="0"/>
                  </a:moveTo>
                  <a:lnTo>
                    <a:pt x="971251" y="0"/>
                  </a:lnTo>
                  <a:lnTo>
                    <a:pt x="971251" y="311860"/>
                  </a:lnTo>
                  <a:lnTo>
                    <a:pt x="0" y="311860"/>
                  </a:lnTo>
                  <a:close/>
                </a:path>
              </a:pathLst>
            </a:custGeom>
            <a:solidFill>
              <a:srgbClr val="000000">
                <a:alpha val="0"/>
              </a:srgbClr>
            </a:solidFill>
          </p:spPr>
        </p:sp>
        <p:sp>
          <p:nvSpPr>
            <p:cNvPr id="1048681" name="TextBox 7"/>
            <p:cNvSpPr txBox="1"/>
            <p:nvPr/>
          </p:nvSpPr>
          <p:spPr>
            <a:xfrm>
              <a:off x="0" y="-47625"/>
              <a:ext cx="971251" cy="359485"/>
            </a:xfrm>
            <a:prstGeom prst="rect"/>
          </p:spPr>
          <p:txBody>
            <a:bodyPr anchor="ctr" bIns="50800" lIns="50800" rIns="50800" rtlCol="0" tIns="50800"/>
            <a:p>
              <a:pPr algn="ctr">
                <a:lnSpc>
                  <a:spcPts val="3526"/>
                </a:lnSpc>
              </a:pPr>
              <a:r>
                <a:rPr sz="2518" lang="en-US" spc="158">
                  <a:solidFill>
                    <a:srgbClr val="000000"/>
                  </a:solidFill>
                  <a:latin typeface="Now Bold"/>
                </a:rPr>
                <a:t>Preparing the Dataset</a:t>
              </a:r>
            </a:p>
          </p:txBody>
        </p:sp>
      </p:grpSp>
      <p:grpSp>
        <p:nvGrpSpPr>
          <p:cNvPr id="55" name="Group 8"/>
          <p:cNvGrpSpPr/>
          <p:nvPr/>
        </p:nvGrpSpPr>
        <p:grpSpPr>
          <a:xfrm rot="0">
            <a:off x="1498545" y="8074207"/>
            <a:ext cx="3687719" cy="1184093"/>
            <a:chOff x="0" y="0"/>
            <a:chExt cx="971251" cy="311860"/>
          </a:xfrm>
        </p:grpSpPr>
        <p:sp>
          <p:nvSpPr>
            <p:cNvPr id="1048682" name="Freeform 9"/>
            <p:cNvSpPr/>
            <p:nvPr/>
          </p:nvSpPr>
          <p:spPr>
            <a:xfrm rot="0" flipH="0" flipV="0">
              <a:off x="0" y="0"/>
              <a:ext cx="971251" cy="311860"/>
            </a:xfrm>
            <a:custGeom>
              <a:avLst/>
              <a:ahLst/>
              <a:rect l="l" t="t" r="r" b="b"/>
              <a:pathLst>
                <a:path w="971251" h="311860">
                  <a:moveTo>
                    <a:pt x="0" y="0"/>
                  </a:moveTo>
                  <a:lnTo>
                    <a:pt x="971251" y="0"/>
                  </a:lnTo>
                  <a:lnTo>
                    <a:pt x="971251" y="311860"/>
                  </a:lnTo>
                  <a:lnTo>
                    <a:pt x="0" y="311860"/>
                  </a:lnTo>
                  <a:close/>
                </a:path>
              </a:pathLst>
            </a:custGeom>
            <a:solidFill>
              <a:srgbClr val="000000">
                <a:alpha val="0"/>
              </a:srgbClr>
            </a:solidFill>
          </p:spPr>
        </p:sp>
        <p:sp>
          <p:nvSpPr>
            <p:cNvPr id="1048683" name="TextBox 10"/>
            <p:cNvSpPr txBox="1"/>
            <p:nvPr/>
          </p:nvSpPr>
          <p:spPr>
            <a:xfrm>
              <a:off x="0" y="-47625"/>
              <a:ext cx="971251" cy="359485"/>
            </a:xfrm>
            <a:prstGeom prst="rect"/>
          </p:spPr>
          <p:txBody>
            <a:bodyPr anchor="ctr" bIns="50800" lIns="50800" rIns="50800" rtlCol="0" tIns="50800"/>
            <a:p>
              <a:pPr algn="ctr">
                <a:lnSpc>
                  <a:spcPts val="3526"/>
                </a:lnSpc>
              </a:pPr>
              <a:r>
                <a:rPr sz="2518" lang="en-US" spc="158">
                  <a:solidFill>
                    <a:srgbClr val="000000"/>
                  </a:solidFill>
                  <a:latin typeface="Now Bold"/>
                </a:rPr>
                <a:t>Exploratory Data Analysis</a:t>
              </a:r>
            </a:p>
          </p:txBody>
        </p:sp>
      </p:grpSp>
      <p:grpSp>
        <p:nvGrpSpPr>
          <p:cNvPr id="56" name="Group 11"/>
          <p:cNvGrpSpPr/>
          <p:nvPr/>
        </p:nvGrpSpPr>
        <p:grpSpPr>
          <a:xfrm rot="0">
            <a:off x="13359913" y="7864070"/>
            <a:ext cx="3687719" cy="1184093"/>
            <a:chOff x="0" y="0"/>
            <a:chExt cx="971251" cy="311860"/>
          </a:xfrm>
        </p:grpSpPr>
        <p:sp>
          <p:nvSpPr>
            <p:cNvPr id="1048684" name="Freeform 12"/>
            <p:cNvSpPr/>
            <p:nvPr/>
          </p:nvSpPr>
          <p:spPr>
            <a:xfrm rot="0" flipH="0" flipV="0">
              <a:off x="0" y="0"/>
              <a:ext cx="971251" cy="311860"/>
            </a:xfrm>
            <a:custGeom>
              <a:avLst/>
              <a:ahLst/>
              <a:rect l="l" t="t" r="r" b="b"/>
              <a:pathLst>
                <a:path w="971251" h="311860">
                  <a:moveTo>
                    <a:pt x="0" y="0"/>
                  </a:moveTo>
                  <a:lnTo>
                    <a:pt x="971251" y="0"/>
                  </a:lnTo>
                  <a:lnTo>
                    <a:pt x="971251" y="311860"/>
                  </a:lnTo>
                  <a:lnTo>
                    <a:pt x="0" y="311860"/>
                  </a:lnTo>
                  <a:close/>
                </a:path>
              </a:pathLst>
            </a:custGeom>
            <a:solidFill>
              <a:srgbClr val="000000">
                <a:alpha val="0"/>
              </a:srgbClr>
            </a:solidFill>
          </p:spPr>
        </p:sp>
        <p:sp>
          <p:nvSpPr>
            <p:cNvPr id="1048685" name="TextBox 13"/>
            <p:cNvSpPr txBox="1"/>
            <p:nvPr/>
          </p:nvSpPr>
          <p:spPr>
            <a:xfrm>
              <a:off x="0" y="-47625"/>
              <a:ext cx="971251" cy="359485"/>
            </a:xfrm>
            <a:prstGeom prst="rect"/>
          </p:spPr>
          <p:txBody>
            <a:bodyPr anchor="ctr" bIns="50800" lIns="50800" rIns="50800" rtlCol="0" tIns="50800"/>
            <a:p>
              <a:pPr algn="ctr">
                <a:lnSpc>
                  <a:spcPts val="3526"/>
                </a:lnSpc>
              </a:pPr>
              <a:r>
                <a:rPr sz="2518" lang="en-US" spc="158">
                  <a:solidFill>
                    <a:srgbClr val="000000"/>
                  </a:solidFill>
                  <a:latin typeface="Now Bold"/>
                </a:rPr>
                <a:t>Model Training and Evaluation</a:t>
              </a:r>
            </a:p>
          </p:txBody>
        </p:sp>
      </p:grpSp>
      <p:grpSp>
        <p:nvGrpSpPr>
          <p:cNvPr id="57" name="Group 14"/>
          <p:cNvGrpSpPr/>
          <p:nvPr/>
        </p:nvGrpSpPr>
        <p:grpSpPr>
          <a:xfrm rot="0">
            <a:off x="13359913" y="2202451"/>
            <a:ext cx="3687719" cy="1184093"/>
            <a:chOff x="0" y="0"/>
            <a:chExt cx="971251" cy="311860"/>
          </a:xfrm>
        </p:grpSpPr>
        <p:sp>
          <p:nvSpPr>
            <p:cNvPr id="1048686" name="Freeform 15"/>
            <p:cNvSpPr/>
            <p:nvPr/>
          </p:nvSpPr>
          <p:spPr>
            <a:xfrm rot="0" flipH="0" flipV="0">
              <a:off x="0" y="0"/>
              <a:ext cx="971251" cy="311860"/>
            </a:xfrm>
            <a:custGeom>
              <a:avLst/>
              <a:ahLst/>
              <a:rect l="l" t="t" r="r" b="b"/>
              <a:pathLst>
                <a:path w="971251" h="311860">
                  <a:moveTo>
                    <a:pt x="0" y="0"/>
                  </a:moveTo>
                  <a:lnTo>
                    <a:pt x="971251" y="0"/>
                  </a:lnTo>
                  <a:lnTo>
                    <a:pt x="971251" y="311860"/>
                  </a:lnTo>
                  <a:lnTo>
                    <a:pt x="0" y="311860"/>
                  </a:lnTo>
                  <a:close/>
                </a:path>
              </a:pathLst>
            </a:custGeom>
            <a:solidFill>
              <a:srgbClr val="000000">
                <a:alpha val="0"/>
              </a:srgbClr>
            </a:solidFill>
          </p:spPr>
        </p:sp>
        <p:sp>
          <p:nvSpPr>
            <p:cNvPr id="1048687" name="TextBox 16"/>
            <p:cNvSpPr txBox="1"/>
            <p:nvPr/>
          </p:nvSpPr>
          <p:spPr>
            <a:xfrm>
              <a:off x="0" y="-47625"/>
              <a:ext cx="971251" cy="359485"/>
            </a:xfrm>
            <a:prstGeom prst="rect"/>
          </p:spPr>
          <p:txBody>
            <a:bodyPr anchor="ctr" bIns="50800" lIns="50800" rIns="50800" rtlCol="0" tIns="50800"/>
            <a:p>
              <a:pPr algn="ctr">
                <a:lnSpc>
                  <a:spcPts val="3526"/>
                </a:lnSpc>
              </a:pPr>
              <a:r>
                <a:rPr sz="2518" lang="en-US" spc="158">
                  <a:solidFill>
                    <a:srgbClr val="000000"/>
                  </a:solidFill>
                  <a:latin typeface="Now Bold"/>
                </a:rPr>
                <a:t>Feature Selection &amp; Engineering</a:t>
              </a:r>
            </a:p>
          </p:txBody>
        </p:sp>
      </p:grpSp>
      <p:grpSp>
        <p:nvGrpSpPr>
          <p:cNvPr id="58" name="Group 17"/>
          <p:cNvGrpSpPr/>
          <p:nvPr/>
        </p:nvGrpSpPr>
        <p:grpSpPr>
          <a:xfrm rot="0">
            <a:off x="7017392" y="5066237"/>
            <a:ext cx="3687719" cy="1184093"/>
            <a:chOff x="0" y="0"/>
            <a:chExt cx="971251" cy="311860"/>
          </a:xfrm>
        </p:grpSpPr>
        <p:sp>
          <p:nvSpPr>
            <p:cNvPr id="1048688" name="Freeform 18"/>
            <p:cNvSpPr/>
            <p:nvPr/>
          </p:nvSpPr>
          <p:spPr>
            <a:xfrm rot="0" flipH="0" flipV="0">
              <a:off x="0" y="0"/>
              <a:ext cx="971251" cy="311860"/>
            </a:xfrm>
            <a:custGeom>
              <a:avLst/>
              <a:ahLst/>
              <a:rect l="l" t="t" r="r" b="b"/>
              <a:pathLst>
                <a:path w="971251" h="311860">
                  <a:moveTo>
                    <a:pt x="0" y="0"/>
                  </a:moveTo>
                  <a:lnTo>
                    <a:pt x="971251" y="0"/>
                  </a:lnTo>
                  <a:lnTo>
                    <a:pt x="971251" y="311860"/>
                  </a:lnTo>
                  <a:lnTo>
                    <a:pt x="0" y="311860"/>
                  </a:lnTo>
                  <a:close/>
                </a:path>
              </a:pathLst>
            </a:custGeom>
            <a:solidFill>
              <a:srgbClr val="000000">
                <a:alpha val="0"/>
              </a:srgbClr>
            </a:solidFill>
          </p:spPr>
        </p:sp>
        <p:sp>
          <p:nvSpPr>
            <p:cNvPr id="1048689" name="TextBox 19"/>
            <p:cNvSpPr txBox="1"/>
            <p:nvPr/>
          </p:nvSpPr>
          <p:spPr>
            <a:xfrm>
              <a:off x="0" y="-47625"/>
              <a:ext cx="971251" cy="359485"/>
            </a:xfrm>
            <a:prstGeom prst="rect"/>
          </p:spPr>
          <p:txBody>
            <a:bodyPr anchor="ctr" bIns="50800" lIns="50800" rIns="50800" rtlCol="0" tIns="50800"/>
            <a:p>
              <a:pPr algn="ctr">
                <a:lnSpc>
                  <a:spcPts val="3526"/>
                </a:lnSpc>
              </a:pPr>
              <a:r>
                <a:rPr sz="2518" lang="en-US" spc="158">
                  <a:solidFill>
                    <a:srgbClr val="000000"/>
                  </a:solidFill>
                  <a:latin typeface="Now Bold"/>
                </a:rPr>
                <a:t>Data Cleaning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p:bgPr>
    </p:bg>
    <p:spTree>
      <p:nvGrpSpPr>
        <p:cNvPr id="59" name=""/>
        <p:cNvGrpSpPr/>
        <p:nvPr/>
      </p:nvGrpSpPr>
      <p:grpSpPr>
        <a:xfrm>
          <a:off x="0" y="0"/>
          <a:ext cx="0" cy="0"/>
          <a:chOff x="0" y="0"/>
          <a:chExt cx="0" cy="0"/>
        </a:xfrm>
      </p:grpSpPr>
      <p:sp>
        <p:nvSpPr>
          <p:cNvPr id="1048690" name="Freeform 2"/>
          <p:cNvSpPr/>
          <p:nvPr/>
        </p:nvSpPr>
        <p:spPr>
          <a:xfrm rot="0" flipH="0" flipV="0">
            <a:off x="-413508" y="2986456"/>
            <a:ext cx="19110882" cy="12543688"/>
          </a:xfrm>
          <a:custGeom>
            <a:avLst/>
            <a:ahLst/>
            <a:rect l="l" t="t" r="r" b="b"/>
            <a:pathLst>
              <a:path w="19110882" h="12543688">
                <a:moveTo>
                  <a:pt x="0" y="0"/>
                </a:moveTo>
                <a:lnTo>
                  <a:pt x="19110882" y="0"/>
                </a:lnTo>
                <a:lnTo>
                  <a:pt x="19110882" y="12543688"/>
                </a:lnTo>
                <a:lnTo>
                  <a:pt x="0" y="12543688"/>
                </a:lnTo>
                <a:lnTo>
                  <a:pt x="0" y="0"/>
                </a:lnTo>
                <a:close/>
              </a:path>
            </a:pathLst>
          </a:custGeom>
          <a:blipFill>
            <a:blip xmlns:r="http://schemas.openxmlformats.org/officeDocument/2006/relationships" r:embed="rId1"/>
            <a:stretch>
              <a:fillRect l="0" t="0" r="0" b="0"/>
            </a:stretch>
          </a:blipFill>
        </p:spPr>
      </p:sp>
      <p:sp>
        <p:nvSpPr>
          <p:cNvPr id="1048691" name="Freeform 3"/>
          <p:cNvSpPr/>
          <p:nvPr/>
        </p:nvSpPr>
        <p:spPr>
          <a:xfrm rot="0" flipH="0" flipV="0">
            <a:off x="14292980" y="7324992"/>
            <a:ext cx="7990040" cy="7200900"/>
          </a:xfrm>
          <a:custGeom>
            <a:avLst/>
            <a:ahLst/>
            <a:rect l="l" t="t" r="r" b="b"/>
            <a:pathLst>
              <a:path w="7990040" h="7200900">
                <a:moveTo>
                  <a:pt x="0" y="0"/>
                </a:moveTo>
                <a:lnTo>
                  <a:pt x="7990040" y="0"/>
                </a:lnTo>
                <a:lnTo>
                  <a:pt x="7990040" y="7200900"/>
                </a:lnTo>
                <a:lnTo>
                  <a:pt x="0" y="7200900"/>
                </a:lnTo>
                <a:lnTo>
                  <a:pt x="0" y="0"/>
                </a:lnTo>
                <a:close/>
              </a:path>
            </a:pathLst>
          </a:custGeom>
          <a:blipFill>
            <a:blip xmlns:r="http://schemas.openxmlformats.org/officeDocument/2006/relationships" r:embed="rId2"/>
            <a:stretch>
              <a:fillRect l="0" t="0" r="0" b="0"/>
            </a:stretch>
          </a:blipFill>
        </p:spPr>
      </p:sp>
      <p:sp>
        <p:nvSpPr>
          <p:cNvPr id="1048692" name="Freeform 4"/>
          <p:cNvSpPr/>
          <p:nvPr/>
        </p:nvSpPr>
        <p:spPr>
          <a:xfrm rot="0" flipH="0" flipV="0">
            <a:off x="-1343693" y="8310784"/>
            <a:ext cx="2687386" cy="2335582"/>
          </a:xfrm>
          <a:custGeom>
            <a:avLst/>
            <a:ahLst/>
            <a:rect l="l" t="t" r="r" b="b"/>
            <a:pathLst>
              <a:path w="2687386" h="2335582">
                <a:moveTo>
                  <a:pt x="0" y="0"/>
                </a:moveTo>
                <a:lnTo>
                  <a:pt x="2687386" y="0"/>
                </a:lnTo>
                <a:lnTo>
                  <a:pt x="2687386" y="2335583"/>
                </a:lnTo>
                <a:lnTo>
                  <a:pt x="0" y="2335583"/>
                </a:lnTo>
                <a:lnTo>
                  <a:pt x="0" y="0"/>
                </a:lnTo>
                <a:close/>
              </a:path>
            </a:pathLst>
          </a:custGeom>
          <a:blipFill>
            <a:blip xmlns:r="http://schemas.openxmlformats.org/officeDocument/2006/relationships" r:embed="rId3"/>
            <a:stretch>
              <a:fillRect l="0" t="0" r="0" b="0"/>
            </a:stretch>
          </a:blipFill>
        </p:spPr>
      </p:sp>
      <p:sp>
        <p:nvSpPr>
          <p:cNvPr id="1048693" name="Freeform 5"/>
          <p:cNvSpPr/>
          <p:nvPr/>
        </p:nvSpPr>
        <p:spPr>
          <a:xfrm rot="0" flipH="0" flipV="0">
            <a:off x="0" y="-1882712"/>
            <a:ext cx="5120602" cy="5120602"/>
          </a:xfrm>
          <a:custGeom>
            <a:avLst/>
            <a:ahLst/>
            <a:rect l="l" t="t" r="r" b="b"/>
            <a:pathLst>
              <a:path w="5120602" h="5120602">
                <a:moveTo>
                  <a:pt x="0" y="0"/>
                </a:moveTo>
                <a:lnTo>
                  <a:pt x="5120602" y="0"/>
                </a:lnTo>
                <a:lnTo>
                  <a:pt x="5120602" y="5120601"/>
                </a:lnTo>
                <a:lnTo>
                  <a:pt x="0" y="5120601"/>
                </a:lnTo>
                <a:lnTo>
                  <a:pt x="0" y="0"/>
                </a:lnTo>
                <a:close/>
              </a:path>
            </a:pathLst>
          </a:custGeom>
          <a:blipFill>
            <a:blip xmlns:r="http://schemas.openxmlformats.org/officeDocument/2006/relationships" r:embed="rId4"/>
            <a:stretch>
              <a:fillRect l="0" t="0" r="0" b="0"/>
            </a:stretch>
          </a:blipFill>
        </p:spPr>
      </p:sp>
      <p:sp>
        <p:nvSpPr>
          <p:cNvPr id="1048694" name="TextBox 6"/>
          <p:cNvSpPr txBox="1"/>
          <p:nvPr/>
        </p:nvSpPr>
        <p:spPr>
          <a:xfrm rot="0">
            <a:off x="4998727" y="-92608"/>
            <a:ext cx="11158330" cy="1244600"/>
          </a:xfrm>
          <a:prstGeom prst="rect"/>
        </p:spPr>
        <p:txBody>
          <a:bodyPr anchor="t" bIns="0" lIns="0" rIns="0" rtlCol="0" tIns="0">
            <a:spAutoFit/>
          </a:bodyPr>
          <a:p>
            <a:pPr algn="ctr">
              <a:lnSpc>
                <a:spcPts val="9799"/>
              </a:lnSpc>
            </a:pPr>
            <a:r>
              <a:rPr sz="6999" lang="en-US">
                <a:solidFill>
                  <a:srgbClr val="000000"/>
                </a:solidFill>
                <a:latin typeface="Paytone One Bold"/>
              </a:rPr>
              <a:t>Dataset Description</a:t>
            </a:r>
          </a:p>
        </p:txBody>
      </p:sp>
      <p:sp>
        <p:nvSpPr>
          <p:cNvPr id="1048695" name="TextBox 7"/>
          <p:cNvSpPr txBox="1"/>
          <p:nvPr/>
        </p:nvSpPr>
        <p:spPr>
          <a:xfrm rot="0">
            <a:off x="202620" y="2451955"/>
            <a:ext cx="18085380" cy="6223000"/>
          </a:xfrm>
          <a:prstGeom prst="rect"/>
        </p:spPr>
        <p:txBody>
          <a:bodyPr anchor="t" bIns="0" lIns="0" rIns="0" rtlCol="0" tIns="0">
            <a:spAutoFit/>
          </a:bodyPr>
          <a:p>
            <a:pPr algn="just">
              <a:lnSpc>
                <a:spcPts val="6999"/>
              </a:lnSpc>
            </a:pPr>
            <a:r>
              <a:rPr sz="4999" lang="en-US">
                <a:solidFill>
                  <a:srgbClr val="000000"/>
                </a:solidFill>
                <a:latin typeface="Canva Sans"/>
              </a:rPr>
              <a:t>The given dataset is a CSV file.</a:t>
            </a:r>
          </a:p>
          <a:p>
            <a:pPr algn="just">
              <a:lnSpc>
                <a:spcPts val="6999"/>
              </a:lnSpc>
            </a:pPr>
            <a:r>
              <a:rPr sz="4999" lang="en-US">
                <a:solidFill>
                  <a:srgbClr val="000000"/>
                </a:solidFill>
                <a:latin typeface="Canva Sans"/>
              </a:rPr>
              <a:t>Imported the dataset through the pd.read_csv function.</a:t>
            </a:r>
          </a:p>
          <a:p>
            <a:pPr algn="just">
              <a:lnSpc>
                <a:spcPts val="6999"/>
              </a:lnSpc>
            </a:pPr>
            <a:r>
              <a:rPr sz="4999" lang="en-US">
                <a:solidFill>
                  <a:srgbClr val="000000"/>
                </a:solidFill>
                <a:latin typeface="Canva Sans"/>
              </a:rPr>
              <a:t>We started with installing and importing libraries required for the project, as given below</a:t>
            </a:r>
          </a:p>
          <a:p>
            <a:pPr algn="just">
              <a:lnSpc>
                <a:spcPts val="6999"/>
              </a:lnSpc>
            </a:pPr>
            <a:r>
              <a:rPr sz="4999" lang="en-US">
                <a:solidFill>
                  <a:srgbClr val="000000"/>
                </a:solidFill>
                <a:latin typeface="Canva Sans"/>
              </a:rPr>
              <a:t>-Data Manipulation Libraries – Pandas and Numpy.</a:t>
            </a:r>
          </a:p>
          <a:p>
            <a:pPr algn="just">
              <a:lnSpc>
                <a:spcPts val="6999"/>
              </a:lnSpc>
            </a:pPr>
            <a:r>
              <a:rPr sz="4999" lang="en-US">
                <a:solidFill>
                  <a:srgbClr val="000000"/>
                </a:solidFill>
                <a:latin typeface="Canva Sans"/>
              </a:rPr>
              <a:t>-Data Visualization Libraries – Seaborn, matplotlib.pyplot, plotly.express.</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Presented by Cahaya Dewi</dc:title>
  <dcterms:created xsi:type="dcterms:W3CDTF">2006-08-15T20:00:00Z</dcterms:created>
  <dcterms:modified xsi:type="dcterms:W3CDTF">2023-12-16T12:13:11Z</dcterms:modified>
</cp:coreProperties>
</file>